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21" r:id="rId3"/>
    <p:sldId id="336" r:id="rId4"/>
    <p:sldId id="347" r:id="rId5"/>
    <p:sldId id="349" r:id="rId6"/>
    <p:sldId id="341" r:id="rId7"/>
    <p:sldId id="342" r:id="rId8"/>
    <p:sldId id="328" r:id="rId9"/>
    <p:sldId id="329" r:id="rId10"/>
    <p:sldId id="340" r:id="rId11"/>
    <p:sldId id="330" r:id="rId12"/>
    <p:sldId id="344" r:id="rId13"/>
    <p:sldId id="324" r:id="rId14"/>
    <p:sldId id="343" r:id="rId15"/>
    <p:sldId id="331" r:id="rId16"/>
    <p:sldId id="333" r:id="rId17"/>
    <p:sldId id="339" r:id="rId18"/>
    <p:sldId id="332" r:id="rId19"/>
    <p:sldId id="345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EB15A1-9C2D-494F-9C1A-AB27036512C4}">
          <p14:sldIdLst>
            <p14:sldId id="300"/>
            <p14:sldId id="321"/>
            <p14:sldId id="336"/>
            <p14:sldId id="347"/>
            <p14:sldId id="349"/>
            <p14:sldId id="341"/>
            <p14:sldId id="342"/>
            <p14:sldId id="328"/>
            <p14:sldId id="329"/>
            <p14:sldId id="340"/>
            <p14:sldId id="330"/>
            <p14:sldId id="344"/>
            <p14:sldId id="324"/>
            <p14:sldId id="343"/>
            <p14:sldId id="331"/>
            <p14:sldId id="333"/>
            <p14:sldId id="339"/>
            <p14:sldId id="332"/>
            <p14:sldId id="3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E053-8FEB-45D0-8BF9-6B3D3B063B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D4479-6F72-4DB3-A2A5-42C89606B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D4479-6F72-4DB3-A2A5-42C89606BC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3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D4479-6F72-4DB3-A2A5-42C89606BC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92440" y="1835277"/>
            <a:ext cx="3773804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6"/>
            <a:ext cx="12192000" cy="6854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0"/>
            <a:ext cx="12192000" cy="6853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831" y="450595"/>
            <a:ext cx="10816336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10532" y="1739011"/>
            <a:ext cx="7254240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372" y="2057400"/>
            <a:ext cx="10765256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spc="-110" dirty="0">
                <a:solidFill>
                  <a:srgbClr val="C00000"/>
                </a:solidFill>
              </a:rPr>
              <a:t>Районный семинар</a:t>
            </a:r>
            <a:br>
              <a:rPr lang="ru-RU" sz="3200" spc="-110" dirty="0">
                <a:solidFill>
                  <a:srgbClr val="C00000"/>
                </a:solidFill>
              </a:rPr>
            </a:br>
            <a:r>
              <a:rPr lang="ru-RU" sz="32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/>
              <a:t>«Реализация Концепции развития дополнительного образования детей и молодёжи </a:t>
            </a:r>
            <a:br>
              <a:rPr lang="ru-RU" sz="3200" dirty="0"/>
            </a:br>
            <a:r>
              <a:rPr lang="ru-RU" sz="3200" dirty="0"/>
              <a:t>в </a:t>
            </a:r>
            <a:r>
              <a:rPr lang="ru-RU" sz="3200" dirty="0" err="1"/>
              <a:t>Селивановском</a:t>
            </a:r>
            <a:r>
              <a:rPr lang="ru-RU" sz="3200" dirty="0"/>
              <a:t> районе </a:t>
            </a:r>
            <a:br>
              <a:rPr lang="ru-RU" sz="3200" dirty="0"/>
            </a:br>
            <a:r>
              <a:rPr lang="ru-RU" sz="3200" dirty="0"/>
              <a:t>до 2030 года»</a:t>
            </a:r>
            <a:endParaRPr sz="3200" spc="-130" dirty="0"/>
          </a:p>
        </p:txBody>
      </p:sp>
      <p:sp>
        <p:nvSpPr>
          <p:cNvPr id="17" name="object 17"/>
          <p:cNvSpPr/>
          <p:nvPr/>
        </p:nvSpPr>
        <p:spPr>
          <a:xfrm>
            <a:off x="5867400" y="5063591"/>
            <a:ext cx="5549265" cy="577850"/>
          </a:xfrm>
          <a:custGeom>
            <a:avLst/>
            <a:gdLst/>
            <a:ahLst/>
            <a:cxnLst/>
            <a:rect l="l" t="t" r="r" b="b"/>
            <a:pathLst>
              <a:path w="5549265" h="577850">
                <a:moveTo>
                  <a:pt x="0" y="577545"/>
                </a:moveTo>
                <a:lnTo>
                  <a:pt x="5549011" y="577545"/>
                </a:lnTo>
                <a:lnTo>
                  <a:pt x="5549011" y="0"/>
                </a:lnTo>
                <a:lnTo>
                  <a:pt x="0" y="0"/>
                </a:lnTo>
                <a:lnTo>
                  <a:pt x="0" y="57754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17 ноября 2022 года</a:t>
            </a:r>
            <a:endParaRPr sz="2000" b="1" dirty="0">
              <a:solidFill>
                <a:schemeClr val="tx2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6" name="Picture 2" descr="C:\Users\zep\Pictures\логобе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579"/>
            <a:ext cx="1395940" cy="12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катерина\Pictures\Лого-Образование-ЦВЕТ.jpgйй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8580" r="6873" b="13333"/>
          <a:stretch/>
        </p:blipFill>
        <p:spPr bwMode="auto">
          <a:xfrm>
            <a:off x="10664688" y="345366"/>
            <a:ext cx="1527312" cy="12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9DCCA-B877-EC22-FA22-BD1E138A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68" y="533400"/>
            <a:ext cx="8803132" cy="6771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Вовлечение детей в туристско-краеведческую деятельность и образовательный туризм 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592992-5B2D-450E-EE10-D1BE0DD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443786"/>
            <a:ext cx="9836812" cy="5039265"/>
          </a:xfrm>
        </p:spPr>
        <p:txBody>
          <a:bodyPr/>
          <a:lstStyle/>
          <a:p>
            <a:pPr marL="163830" marR="147320" algn="just">
              <a:lnSpc>
                <a:spcPct val="111000"/>
              </a:lnSpc>
            </a:pPr>
            <a:r>
              <a:rPr lang="ru-RU" sz="2200" dirty="0">
                <a:solidFill>
                  <a:schemeClr val="tx2"/>
                </a:solidFill>
              </a:rPr>
              <a:t>План мероприятий Владимирской области: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Разработка и утверждение </a:t>
            </a:r>
            <a:r>
              <a:rPr lang="ru-RU" sz="1700" dirty="0">
                <a:solidFill>
                  <a:srgbClr val="00B0F0"/>
                </a:solidFill>
              </a:rPr>
              <a:t>дополнительных образовательных программ туристско-краеведческой направленности</a:t>
            </a:r>
            <a:r>
              <a:rPr lang="ru-RU" sz="1700" dirty="0"/>
              <a:t>, в том числе с учётом использования образовательного потенциала школьных музеев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Развитие </a:t>
            </a:r>
            <a:r>
              <a:rPr lang="ru-RU" sz="1700" dirty="0">
                <a:solidFill>
                  <a:srgbClr val="00B0F0"/>
                </a:solidFill>
              </a:rPr>
              <a:t>регионального и муниципальных центров детско-юношеского туризма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Распространение </a:t>
            </a:r>
            <a:r>
              <a:rPr lang="ru-RU" sz="1700" dirty="0">
                <a:solidFill>
                  <a:srgbClr val="00B0F0"/>
                </a:solidFill>
              </a:rPr>
              <a:t>экскурсионной формы организации деятельности при реализации дополнительных общеобразовательных программ </a:t>
            </a:r>
            <a:r>
              <a:rPr lang="ru-RU" sz="1700" dirty="0"/>
              <a:t>за пределами фактического местонахождения образовательной организации 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Проведение </a:t>
            </a:r>
            <a:r>
              <a:rPr lang="ru-RU" sz="1700" dirty="0">
                <a:solidFill>
                  <a:srgbClr val="00B0F0"/>
                </a:solidFill>
              </a:rPr>
              <a:t>походов, экспедиций</a:t>
            </a:r>
            <a:r>
              <a:rPr lang="ru-RU" sz="1700" dirty="0"/>
              <a:t>, туристских Слетов, палаточных лагерей, соревнований </a:t>
            </a:r>
            <a:r>
              <a:rPr lang="ru-RU" sz="1700" dirty="0">
                <a:solidFill>
                  <a:srgbClr val="00B0F0"/>
                </a:solidFill>
              </a:rPr>
              <a:t>«Школа безопасности» </a:t>
            </a:r>
            <a:r>
              <a:rPr lang="ru-RU" sz="1700" dirty="0"/>
              <a:t>в полевых условиях для обучающихся 5-9 классов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Проведение туристских походов (степенных и </a:t>
            </a:r>
            <a:r>
              <a:rPr lang="ru-RU" sz="1700" dirty="0" err="1"/>
              <a:t>категорийных</a:t>
            </a:r>
            <a:r>
              <a:rPr lang="ru-RU" sz="1700" dirty="0"/>
              <a:t>) для обучающихся 7 - 10 классов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Разработка и использование в </a:t>
            </a:r>
            <a:r>
              <a:rPr lang="ru-RU" sz="1700" dirty="0">
                <a:solidFill>
                  <a:srgbClr val="00B0F0"/>
                </a:solidFill>
              </a:rPr>
              <a:t>образовательной деятельности туристских маршрутов</a:t>
            </a:r>
            <a:r>
              <a:rPr lang="ru-RU" sz="1700" dirty="0"/>
              <a:t> для ознакомления детей с историей, культурой, традициями, природой региона, а также для знакомства с лицами, внесшими весомый вклад в его развитие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4" name="Picture 2" descr="C:\Users\zep\Pictures\логобест.png">
            <a:extLst>
              <a:ext uri="{FF2B5EF4-FFF2-40B4-BE49-F238E27FC236}">
                <a16:creationId xmlns="" xmlns:a16="http://schemas.microsoft.com/office/drawing/2014/main" id="{CC454B40-06BE-8248-85BE-DAB4F277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8E75B2-52A8-0E34-ED21-A3DA4ACA5357}"/>
              </a:ext>
            </a:extLst>
          </p:cNvPr>
          <p:cNvSpPr txBox="1"/>
          <p:nvPr/>
        </p:nvSpPr>
        <p:spPr>
          <a:xfrm>
            <a:off x="10065412" y="3886200"/>
            <a:ext cx="19657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15% вовлеченных детей к 2030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D08B60-33C3-3CEB-A0F8-16D6161C736F}"/>
              </a:ext>
            </a:extLst>
          </p:cNvPr>
          <p:cNvSpPr txBox="1"/>
          <p:nvPr/>
        </p:nvSpPr>
        <p:spPr>
          <a:xfrm>
            <a:off x="10065412" y="5334000"/>
            <a:ext cx="19657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10% вовлеченных детей к 2030 г.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2A56AEF-4A91-9602-D03E-601E3B6A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62" y="905821"/>
            <a:ext cx="2193503" cy="14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E3BA89-7A70-7DA5-8B42-2CFE33F91EBE}"/>
              </a:ext>
            </a:extLst>
          </p:cNvPr>
          <p:cNvSpPr txBox="1"/>
          <p:nvPr/>
        </p:nvSpPr>
        <p:spPr>
          <a:xfrm>
            <a:off x="10081052" y="2782669"/>
            <a:ext cx="19657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10% вовлеченных детей к 2030 г.</a:t>
            </a:r>
          </a:p>
        </p:txBody>
      </p:sp>
    </p:spTree>
    <p:extLst>
      <p:ext uri="{BB962C8B-B14F-4D97-AF65-F5344CB8AC3E}">
        <p14:creationId xmlns:p14="http://schemas.microsoft.com/office/powerpoint/2010/main" val="366938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E4C57D-D71F-8574-652D-17DDE2FE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1" y="450595"/>
            <a:ext cx="10816336" cy="6771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Обновление содержания программ дополнительного образования и приобщение детей к приоритетным проектам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64BEB-5FEA-0015-8A50-5B24D5A7B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1" y="1373926"/>
            <a:ext cx="9984230" cy="338554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создать сеть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технологических кружков </a:t>
            </a:r>
            <a:r>
              <a:rPr lang="ru-RU" sz="2200" dirty="0">
                <a:latin typeface="Times New Roman" panose="02020603050405020304" pitchFamily="18" charset="0"/>
              </a:rPr>
              <a:t>(для подготовки нового поколения технологических лидеров, инженеров и ученых),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спортивных клубов </a:t>
            </a:r>
            <a:r>
              <a:rPr lang="ru-RU" sz="2200" dirty="0">
                <a:latin typeface="Times New Roman" panose="02020603050405020304" pitchFamily="18" charset="0"/>
              </a:rPr>
              <a:t>и школьных спортивных лиг по видам спорта для формирования здорового спортивного образа жизни обучающихся,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музеев</a:t>
            </a:r>
            <a:r>
              <a:rPr lang="ru-RU" sz="2200" dirty="0">
                <a:latin typeface="Times New Roman" panose="02020603050405020304" pitchFamily="18" charset="0"/>
              </a:rPr>
              <a:t>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театров</a:t>
            </a:r>
            <a:r>
              <a:rPr lang="ru-RU" sz="2200" dirty="0">
                <a:latin typeface="Times New Roman" panose="02020603050405020304" pitchFamily="18" charset="0"/>
              </a:rPr>
              <a:t>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медиацентров</a:t>
            </a:r>
            <a:r>
              <a:rPr lang="ru-RU" sz="2200" dirty="0">
                <a:latin typeface="Times New Roman" panose="02020603050405020304" pitchFamily="18" charset="0"/>
              </a:rPr>
              <a:t>;</a:t>
            </a:r>
          </a:p>
          <a:p>
            <a:pPr algn="just"/>
            <a:endParaRPr lang="ru-RU" sz="22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обеспечить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вовлечение детей</a:t>
            </a:r>
            <a:r>
              <a:rPr lang="ru-RU" sz="2200" dirty="0">
                <a:latin typeface="Times New Roman" panose="02020603050405020304" pitchFamily="18" charset="0"/>
              </a:rPr>
              <a:t>, испытывающих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трудности в освоении основных общеобразовательных программ</a:t>
            </a:r>
            <a:r>
              <a:rPr lang="ru-RU" sz="2200" dirty="0">
                <a:latin typeface="Times New Roman" panose="02020603050405020304" pitchFamily="18" charset="0"/>
              </a:rPr>
              <a:t>, в освоение дополнительных общеобразовательных программ (в том числе реализуемых в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каникулярные периоды</a:t>
            </a:r>
            <a:r>
              <a:rPr lang="ru-RU" sz="2200" dirty="0">
                <a:latin typeface="Times New Roman" panose="02020603050405020304" pitchFamily="18" charset="0"/>
              </a:rPr>
              <a:t>) для повышения качества образовательных результатов.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3A9AAF-57EC-EF4F-D918-4F7CE676724C}"/>
              </a:ext>
            </a:extLst>
          </p:cNvPr>
          <p:cNvSpPr txBox="1"/>
          <p:nvPr/>
        </p:nvSpPr>
        <p:spPr>
          <a:xfrm>
            <a:off x="35898" y="3523704"/>
            <a:ext cx="164050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15% охват детей от 5 до 18 лет к 2030 г.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="" xmlns:a16="http://schemas.microsoft.com/office/drawing/2014/main" id="{EC88912D-5730-93D1-840D-0411F728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06" y="5057929"/>
            <a:ext cx="2238375" cy="8522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="" xmlns:a16="http://schemas.microsoft.com/office/drawing/2014/main" id="{7B9738BC-36C2-3539-6067-E00540E38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25962"/>
          <a:stretch/>
        </p:blipFill>
        <p:spPr bwMode="auto">
          <a:xfrm>
            <a:off x="8001000" y="4874474"/>
            <a:ext cx="121666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="" xmlns:a16="http://schemas.microsoft.com/office/drawing/2014/main" id="{581D48EF-A87C-6DA5-6860-85B75174A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16090"/>
          <a:stretch/>
        </p:blipFill>
        <p:spPr bwMode="auto">
          <a:xfrm>
            <a:off x="2109788" y="4874474"/>
            <a:ext cx="1676400" cy="11041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="" xmlns:a16="http://schemas.microsoft.com/office/drawing/2014/main" id="{FA51933E-E5D2-2C02-4A09-6E8170027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16090"/>
          <a:stretch/>
        </p:blipFill>
        <p:spPr bwMode="auto">
          <a:xfrm>
            <a:off x="9973733" y="4874474"/>
            <a:ext cx="1676400" cy="11041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3DC6D18-AFA2-9CA8-8AC7-15990D5FA6FF}"/>
              </a:ext>
            </a:extLst>
          </p:cNvPr>
          <p:cNvSpPr/>
          <p:nvPr/>
        </p:nvSpPr>
        <p:spPr>
          <a:xfrm>
            <a:off x="10103490" y="5562600"/>
            <a:ext cx="14006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1D48FA-1E0E-5682-A27D-865F1056B062}"/>
              </a:ext>
            </a:extLst>
          </p:cNvPr>
          <p:cNvSpPr txBox="1"/>
          <p:nvPr/>
        </p:nvSpPr>
        <p:spPr>
          <a:xfrm>
            <a:off x="10046715" y="5484073"/>
            <a:ext cx="1530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ШКОЛЬНЫЙ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E361C6-C6AE-E612-40D3-FE01C4B73341}"/>
              </a:ext>
            </a:extLst>
          </p:cNvPr>
          <p:cNvSpPr txBox="1"/>
          <p:nvPr/>
        </p:nvSpPr>
        <p:spPr>
          <a:xfrm>
            <a:off x="36856" y="1186065"/>
            <a:ext cx="164050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100% реализации в общеобразовательных организациях к 2030 г.</a:t>
            </a:r>
          </a:p>
        </p:txBody>
      </p:sp>
    </p:spTree>
    <p:extLst>
      <p:ext uri="{BB962C8B-B14F-4D97-AF65-F5344CB8AC3E}">
        <p14:creationId xmlns:p14="http://schemas.microsoft.com/office/powerpoint/2010/main" val="399232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E4C57D-D71F-8574-652D-17DDE2FE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1" y="450595"/>
            <a:ext cx="10816336" cy="6771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Обновление содержания программ дополнительного образования и приобщение детей к приоритетным проектам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64BEB-5FEA-0015-8A50-5B24D5A7B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1" y="1373926"/>
            <a:ext cx="9984230" cy="4812146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создать сеть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технологических кружков </a:t>
            </a:r>
            <a:r>
              <a:rPr lang="ru-RU" sz="2200" dirty="0">
                <a:latin typeface="Times New Roman" panose="02020603050405020304" pitchFamily="18" charset="0"/>
              </a:rPr>
              <a:t>(для подготовки нового поколения технологических лидеров, инженеров и ученых),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спортивных клубов </a:t>
            </a:r>
            <a:r>
              <a:rPr lang="ru-RU" sz="2200" dirty="0">
                <a:latin typeface="Times New Roman" panose="02020603050405020304" pitchFamily="18" charset="0"/>
              </a:rPr>
              <a:t>и школьных спортивных лиг по видам спорта для формирования здорового спортивного образа жизни обучающихся,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музеев</a:t>
            </a:r>
            <a:r>
              <a:rPr lang="ru-RU" sz="2200" dirty="0">
                <a:latin typeface="Times New Roman" panose="02020603050405020304" pitchFamily="18" charset="0"/>
              </a:rPr>
              <a:t>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театров</a:t>
            </a:r>
            <a:r>
              <a:rPr lang="ru-RU" sz="2200" dirty="0">
                <a:latin typeface="Times New Roman" panose="02020603050405020304" pitchFamily="18" charset="0"/>
              </a:rPr>
              <a:t>, школьных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медиацентров</a:t>
            </a:r>
            <a:r>
              <a:rPr lang="ru-RU" sz="2200" dirty="0"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обеспечить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вовлечение детей</a:t>
            </a:r>
            <a:r>
              <a:rPr lang="ru-RU" sz="2200" dirty="0">
                <a:latin typeface="Times New Roman" panose="02020603050405020304" pitchFamily="18" charset="0"/>
              </a:rPr>
              <a:t>, испытывающих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трудности в освоении основных общеобразовательных программ</a:t>
            </a:r>
            <a:r>
              <a:rPr lang="ru-RU" sz="2200" dirty="0">
                <a:latin typeface="Times New Roman" panose="02020603050405020304" pitchFamily="18" charset="0"/>
              </a:rPr>
              <a:t>, в освоение дополнительных общеобразовательных программ (в том числе реализуемых в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каникулярные периоды</a:t>
            </a:r>
            <a:r>
              <a:rPr lang="ru-RU" sz="2200" dirty="0">
                <a:latin typeface="Times New Roman" panose="02020603050405020304" pitchFamily="18" charset="0"/>
              </a:rPr>
              <a:t>) для повышения качества образовательных результатов;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обобщить и распространить лучшие практики </a:t>
            </a:r>
            <a:r>
              <a:rPr lang="ru-RU" sz="2200" dirty="0">
                <a:latin typeface="Times New Roman" panose="02020603050405020304" pitchFamily="18" charset="0"/>
              </a:rPr>
              <a:t>по обновлению содержания и технологий дополнительного образования по приоритетным направлениям, в том числе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каникулярных профориентационных школ</a:t>
            </a:r>
            <a:r>
              <a:rPr lang="ru-RU" sz="2200" dirty="0">
                <a:latin typeface="Times New Roman" panose="02020603050405020304" pitchFamily="18" charset="0"/>
              </a:rPr>
              <a:t>, организованных образовательными организациями.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3A9AAF-57EC-EF4F-D918-4F7CE676724C}"/>
              </a:ext>
            </a:extLst>
          </p:cNvPr>
          <p:cNvSpPr txBox="1"/>
          <p:nvPr/>
        </p:nvSpPr>
        <p:spPr>
          <a:xfrm>
            <a:off x="36856" y="1186065"/>
            <a:ext cx="164050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100% реализации в общеобразовательных организациях к 2030 г.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9697EA1-A9C5-E460-C71F-9C140EBF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4118826"/>
            <a:ext cx="767980" cy="7679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9B4B5990-69AE-F9EB-962A-45478934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1" y="4670702"/>
            <a:ext cx="767980" cy="7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B7B107DB-6DF3-39BF-D9DF-B4C65C978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2581" r="10599" b="12655"/>
          <a:stretch/>
        </p:blipFill>
        <p:spPr bwMode="auto">
          <a:xfrm>
            <a:off x="903011" y="5275326"/>
            <a:ext cx="764923" cy="7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="" xmlns:a16="http://schemas.microsoft.com/office/drawing/2014/main" id="{3F7226BE-C61D-F887-2BBD-50D0758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49" y="5719740"/>
            <a:ext cx="738738" cy="76798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FC82CD-8D33-2241-CE02-C6FDAB2A00C2}"/>
              </a:ext>
            </a:extLst>
          </p:cNvPr>
          <p:cNvSpPr txBox="1"/>
          <p:nvPr/>
        </p:nvSpPr>
        <p:spPr>
          <a:xfrm>
            <a:off x="44422" y="3105285"/>
            <a:ext cx="164050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15% охват детей от 5 до 18 лет к 2030 г.</a:t>
            </a:r>
          </a:p>
        </p:txBody>
      </p:sp>
    </p:spTree>
    <p:extLst>
      <p:ext uri="{BB962C8B-B14F-4D97-AF65-F5344CB8AC3E}">
        <p14:creationId xmlns:p14="http://schemas.microsoft.com/office/powerpoint/2010/main" val="34490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676400"/>
            <a:ext cx="112776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rgbClr val="FF0000"/>
                </a:solidFill>
              </a:rPr>
              <a:t>Задача </a:t>
            </a:r>
            <a:r>
              <a:rPr lang="en-US" sz="2800" spc="-110" dirty="0">
                <a:solidFill>
                  <a:srgbClr val="FF0000"/>
                </a:solidFill>
              </a:rPr>
              <a:t>2</a:t>
            </a:r>
            <a:r>
              <a:rPr lang="ru-RU" sz="2800" spc="-110" dirty="0">
                <a:solidFill>
                  <a:srgbClr val="FF0000"/>
                </a:solidFill>
              </a:rPr>
              <a:t>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моделей доступности ДОД: </a:t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трансформация подходов и механизмов ПФДО, в том числе относительно детей с ОВЗ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85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1C2152-2CB5-8D14-E22E-EA848096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2" y="539701"/>
            <a:ext cx="10816336" cy="101566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Развитие моделей доступности ДОД: </a:t>
            </a:r>
            <a:b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трансформация подходов и механизмов ПФДО, в том числе относительно детей с ОВЗ</a:t>
            </a:r>
            <a: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DF914F-A9D5-06B7-500A-81BF3CB2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577341"/>
            <a:ext cx="9601200" cy="4106124"/>
          </a:xfrm>
        </p:spPr>
        <p:txBody>
          <a:bodyPr/>
          <a:lstStyle/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выявление и распространение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</a:rPr>
              <a:t>лучших практик повышения доступности </a:t>
            </a:r>
            <a:r>
              <a:rPr lang="ru-RU" sz="2200" dirty="0">
                <a:latin typeface="Times New Roman" panose="02020603050405020304" pitchFamily="18" charset="0"/>
              </a:rPr>
              <a:t>дополнительного образования для различных категорий детей, в том числе детей с ОВЗ и детей-инвалидов, детей, находящихся на длительном лечении, при помощи сетевой формы взаимодействия, с участием представителей реального сектора экономики, а также применения электронного обучения и дистанционных образовательных технологий;</a:t>
            </a:r>
          </a:p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</a:rPr>
              <a:t>вовлечение детей, находящихся в трудной жизненной ситуации, в том числе детей с ограниченными возможностями здоровья, детей-инвалидов, детей-сирот и детей, оставшихся без попечения родителей, в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</a:rPr>
              <a:t>интеллектуальные и (или) творческие конкурсы, физкультурные и спортивные мероприятия</a:t>
            </a:r>
          </a:p>
        </p:txBody>
      </p:sp>
      <p:pic>
        <p:nvPicPr>
          <p:cNvPr id="4" name="Picture 2" descr="C:\Users\zep\Pictures\логобест.png">
            <a:extLst>
              <a:ext uri="{FF2B5EF4-FFF2-40B4-BE49-F238E27FC236}">
                <a16:creationId xmlns="" xmlns:a16="http://schemas.microsoft.com/office/drawing/2014/main" id="{DF406B95-F11D-8DEF-D2D6-45A069E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55CD7F-995C-8961-4B70-5EB875EDB284}"/>
              </a:ext>
            </a:extLst>
          </p:cNvPr>
          <p:cNvSpPr txBox="1"/>
          <p:nvPr/>
        </p:nvSpPr>
        <p:spPr>
          <a:xfrm>
            <a:off x="152400" y="1905000"/>
            <a:ext cx="2286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Доля детей с ОВЗ, осваивающих ДООП – 80% к 2030 г.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A107DF9-0CCA-2BED-79CE-6DEAA6F3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2" y="2895600"/>
            <a:ext cx="1745396" cy="17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01156C-B583-341D-AE2E-83636DA8DD27}"/>
              </a:ext>
            </a:extLst>
          </p:cNvPr>
          <p:cNvSpPr txBox="1"/>
          <p:nvPr/>
        </p:nvSpPr>
        <p:spPr>
          <a:xfrm>
            <a:off x="110067" y="4607129"/>
            <a:ext cx="2286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Конструктор АДОП</a:t>
            </a:r>
          </a:p>
        </p:txBody>
      </p:sp>
    </p:spTree>
    <p:extLst>
      <p:ext uri="{BB962C8B-B14F-4D97-AF65-F5344CB8AC3E}">
        <p14:creationId xmlns:p14="http://schemas.microsoft.com/office/powerpoint/2010/main" val="8191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676400"/>
            <a:ext cx="112776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rgbClr val="FF0000"/>
                </a:solidFill>
              </a:rPr>
              <a:t>Задача 3.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клиентоцентричной муниципальной системы ДОД во Владимирской области как релевантный ответ на государственный заказ и социальный запрос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77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A5DD8E-A602-035D-7C45-E2249D1D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0595"/>
            <a:ext cx="11734800" cy="129266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/>
            </a:r>
            <a:b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</a:br>
            <a:r>
              <a:rPr lang="ru-RU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Принцип развития дополнительного образования детей в Российской Федерации </a:t>
            </a:r>
            <a:br>
              <a:rPr lang="ru-RU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</a:br>
            <a:r>
              <a:rPr lang="ru-RU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до 2030 года</a:t>
            </a:r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/>
            </a:r>
            <a:b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</a:b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E3FEC6-C499-6064-6A0A-AB3D1CD8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751892"/>
            <a:ext cx="11506200" cy="677108"/>
          </a:xfrm>
        </p:spPr>
        <p:txBody>
          <a:bodyPr/>
          <a:lstStyle/>
          <a:p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клиентоцентричность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, обеспечивающая возможность участия в целевой модели путем внедрения персонифицированного финансирования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6C4C37-8A5E-BB37-4EF5-0C945EE9E9B9}"/>
              </a:ext>
            </a:extLst>
          </p:cNvPr>
          <p:cNvSpPr txBox="1"/>
          <p:nvPr/>
        </p:nvSpPr>
        <p:spPr>
          <a:xfrm>
            <a:off x="2971800" y="4343400"/>
            <a:ext cx="9220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</a:rPr>
              <a:t>Концепция развития дополнительного образования детей до 2030 года,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Распоряжением Правительства</a:t>
            </a:r>
            <a:r>
              <a:rPr lang="ru-RU" sz="22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 марта 2022 г.</a:t>
            </a:r>
            <a:r>
              <a:rPr lang="ru-RU" sz="22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678-р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3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D1388-492E-99A0-BC66-EE074900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3352D4-D084-C02C-B568-A519D6E1F02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25B702-B16B-21B5-C98F-7D3B58A8A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7" t="16172" r="9782" b="467"/>
          <a:stretch/>
        </p:blipFill>
        <p:spPr>
          <a:xfrm>
            <a:off x="20934" y="381000"/>
            <a:ext cx="7370466" cy="40967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F1A7173-2E6E-07A0-E989-F288C356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85402"/>
            <a:ext cx="1655534" cy="16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BA56770E-F33E-6DC7-2F52-5CAA2E1AD7A6}"/>
              </a:ext>
            </a:extLst>
          </p:cNvPr>
          <p:cNvSpPr txBox="1">
            <a:spLocks/>
          </p:cNvSpPr>
          <p:nvPr/>
        </p:nvSpPr>
        <p:spPr>
          <a:xfrm>
            <a:off x="6971284" y="1236759"/>
            <a:ext cx="4953000" cy="51706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kern="0" dirty="0"/>
              <a:t/>
            </a:r>
            <a:br>
              <a:rPr lang="ru-RU" kern="0" dirty="0"/>
            </a:b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1. Повышение удовлетворенности потребителей качеством дополнительного образования.</a:t>
            </a: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2. Формирование осознанного и позитивного отношения родительской общественности к системе дополнительного образования как к качественному и эффективному инструменту развития и самоопределения ребенка.</a:t>
            </a: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3. Увеличение охвата детей программами дополнительного образования в условиях персонифицированного финансирования.</a:t>
            </a: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4. Повышение профессиональной компетентности управленческих и педагогических кадров муниципальной системы дополнительного образования.</a:t>
            </a: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kern="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5. Развитие сетевого взаимодействия при реализации программ дополнительного образования.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CBF8364-D4BB-BBEC-51C1-177137168C83}"/>
              </a:ext>
            </a:extLst>
          </p:cNvPr>
          <p:cNvSpPr/>
          <p:nvPr/>
        </p:nvSpPr>
        <p:spPr>
          <a:xfrm>
            <a:off x="6894106" y="1226303"/>
            <a:ext cx="5158156" cy="51054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73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F3D2B-F778-7F14-7D10-484B0AD7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1" y="450595"/>
            <a:ext cx="10816336" cy="615553"/>
          </a:xfrm>
        </p:spPr>
        <p:txBody>
          <a:bodyPr/>
          <a:lstStyle/>
          <a:p>
            <a:pPr algn="ctr"/>
            <a:r>
              <a:rPr lang="ru-RU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Клиентоцентричная</a:t>
            </a:r>
            <a:r>
              <a:rPr lang="ru-RU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муниципальной системы дополнительного образования детей (МСДО)</a:t>
            </a:r>
            <a:r>
              <a:rPr lang="ru-RU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 Владимирской области с 2021-2022 учебного года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C496187-E6D3-F9B1-820F-BA40A564B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7" y="1143000"/>
            <a:ext cx="11575964" cy="5410200"/>
          </a:xfrm>
        </p:spPr>
      </p:pic>
    </p:spTree>
    <p:extLst>
      <p:ext uri="{BB962C8B-B14F-4D97-AF65-F5344CB8AC3E}">
        <p14:creationId xmlns:p14="http://schemas.microsoft.com/office/powerpoint/2010/main" val="40939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181C3-7E7F-8098-6A2A-D0D84A3A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6450"/>
            <a:ext cx="10208769" cy="984885"/>
          </a:xfrm>
        </p:spPr>
        <p:txBody>
          <a:bodyPr/>
          <a:lstStyle/>
          <a:p>
            <a:pPr algn="ctr"/>
            <a:r>
              <a:rPr lang="ru-RU" sz="3200" dirty="0"/>
              <a:t>Дополнительное образование детей – путь к успеху каждого ребенка!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66A73B-F0E4-1B3D-2E5A-4D1225C8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41924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676400"/>
            <a:ext cx="114300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rgbClr val="FF0000"/>
                </a:solidFill>
              </a:rPr>
              <a:t>Задача 1.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Совершенствование механизмов Целевой модели дополнительного образования детей </a:t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соответствии с обновлением задач системы дополнительного образования детей до 2030 года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2" descr="C:\Users\zep\Pictures\логобест.png">
            <a:extLst>
              <a:ext uri="{FF2B5EF4-FFF2-40B4-BE49-F238E27FC236}">
                <a16:creationId xmlns="" xmlns:a16="http://schemas.microsoft.com/office/drawing/2014/main" id="{B5DC62BA-DF40-172C-CCE4-18F53CF6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3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114300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rgbClr val="FF0000"/>
                </a:solidFill>
              </a:rPr>
              <a:t>Задача 1. </a:t>
            </a: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Совершенствование механизмов Целевой модели дополнительного образования детей </a:t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соответствии с обновлением задач системы дополнительного образования детей до 2030 года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A1D693-7349-2AF2-3D3D-2CFC3990AF91}"/>
              </a:ext>
            </a:extLst>
          </p:cNvPr>
          <p:cNvSpPr txBox="1"/>
          <p:nvPr/>
        </p:nvSpPr>
        <p:spPr>
          <a:xfrm>
            <a:off x="2590800" y="3581400"/>
            <a:ext cx="9220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</a:rPr>
              <a:t>Концепция развития дополнительного образования детей до 2030 года,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распоряжением Правительства</a:t>
            </a:r>
            <a:r>
              <a:rPr lang="ru-RU" sz="22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 марта 2022 г.</a:t>
            </a:r>
            <a:r>
              <a:rPr lang="ru-RU" sz="22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678-р</a:t>
            </a: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4206C9E-A4E3-6683-9B52-FA4D861F9E95}"/>
              </a:ext>
            </a:extLst>
          </p:cNvPr>
          <p:cNvSpPr/>
          <p:nvPr/>
        </p:nvSpPr>
        <p:spPr>
          <a:xfrm>
            <a:off x="2514600" y="3412067"/>
            <a:ext cx="9448800" cy="1371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zep\Pictures\логобест.png">
            <a:extLst>
              <a:ext uri="{FF2B5EF4-FFF2-40B4-BE49-F238E27FC236}">
                <a16:creationId xmlns="" xmlns:a16="http://schemas.microsoft.com/office/drawing/2014/main" id="{4775EC1B-DE14-BBFE-B59D-7FF0FD1C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8D76C89-3CAD-B558-29BB-4F208DCE6FE3}"/>
              </a:ext>
            </a:extLst>
          </p:cNvPr>
          <p:cNvSpPr/>
          <p:nvPr/>
        </p:nvSpPr>
        <p:spPr>
          <a:xfrm>
            <a:off x="228600" y="4981575"/>
            <a:ext cx="9296400" cy="1371600"/>
          </a:xfrm>
          <a:prstGeom prst="roundRect">
            <a:avLst/>
          </a:prstGeom>
          <a:solidFill>
            <a:srgbClr val="92D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Владимирской области от 02.08.2022 № 735-р «Об утверждении Плана работы и целевых показателей Концепции развития дополнительного образования детей во  Владимирской области до 2030 года»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56D75B-461B-7813-87B0-EC1195035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4797173"/>
            <a:ext cx="1811867" cy="166087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1AEDF35-F4BE-71F0-C6BA-94754C66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386667"/>
            <a:ext cx="1216025" cy="13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7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995954"/>
            <a:ext cx="11430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Обновление задач системы дополнительного образования детей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A1D693-7349-2AF2-3D3D-2CFC3990AF91}"/>
              </a:ext>
            </a:extLst>
          </p:cNvPr>
          <p:cNvSpPr txBox="1"/>
          <p:nvPr/>
        </p:nvSpPr>
        <p:spPr>
          <a:xfrm>
            <a:off x="2438400" y="2234317"/>
            <a:ext cx="93345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</a:rPr>
              <a:t>Концепция развития дополнительного образования детей  </a:t>
            </a:r>
            <a:r>
              <a:rPr lang="ru-RU" sz="2200" dirty="0" smtClean="0">
                <a:latin typeface="Times New Roman" panose="02020603050405020304" pitchFamily="18" charset="0"/>
              </a:rPr>
              <a:t>во Владимирской области до </a:t>
            </a:r>
            <a:r>
              <a:rPr lang="ru-RU" sz="2200" dirty="0">
                <a:latin typeface="Times New Roman" panose="02020603050405020304" pitchFamily="18" charset="0"/>
              </a:rPr>
              <a:t>2030 года,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распоряжением Департамента образования Владимирской области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</a:t>
            </a:r>
            <a:r>
              <a:rPr lang="ru-RU" sz="2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 августа 2022 г.</a:t>
            </a:r>
            <a:r>
              <a:rPr lang="ru-RU" sz="2200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795</a:t>
            </a:r>
            <a:endParaRPr lang="ru-RU" sz="2400" dirty="0"/>
          </a:p>
          <a:p>
            <a:endParaRPr lang="ru-RU" sz="2200" dirty="0" smtClean="0">
              <a:latin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</a:rPr>
              <a:t>Концепция развития дополнительного образования детей  в </a:t>
            </a:r>
            <a:r>
              <a:rPr lang="ru-RU" sz="2200" dirty="0" err="1" smtClean="0">
                <a:latin typeface="Times New Roman" panose="02020603050405020304" pitchFamily="18" charset="0"/>
              </a:rPr>
              <a:t>Селивановском</a:t>
            </a:r>
            <a:r>
              <a:rPr lang="ru-RU" sz="2200" dirty="0" smtClean="0">
                <a:latin typeface="Times New Roman" panose="02020603050405020304" pitchFamily="18" charset="0"/>
              </a:rPr>
              <a:t> районе до 2030 года,</a:t>
            </a:r>
          </a:p>
          <a:p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</a:t>
            </a:r>
            <a:r>
              <a:rPr lang="ru-RU" sz="2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управления образования администрации района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</a:t>
            </a:r>
            <a:r>
              <a:rPr lang="ru-RU" sz="22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 августа 2022 г.</a:t>
            </a:r>
            <a:r>
              <a:rPr lang="ru-RU" sz="2200" spc="3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510</a:t>
            </a:r>
            <a:endParaRPr lang="ru-RU" dirty="0"/>
          </a:p>
        </p:txBody>
      </p:sp>
      <p:pic>
        <p:nvPicPr>
          <p:cNvPr id="5" name="Picture 2" descr="C:\Users\zep\Pictures\логобест.png">
            <a:extLst>
              <a:ext uri="{FF2B5EF4-FFF2-40B4-BE49-F238E27FC236}">
                <a16:creationId xmlns:a16="http://schemas.microsoft.com/office/drawing/2014/main" xmlns="" id="{4775EC1B-DE14-BBFE-B59D-7FF0FD1C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1AEDF35-F4BE-71F0-C6BA-94754C66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467959"/>
            <a:ext cx="1216025" cy="13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0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995954"/>
            <a:ext cx="11430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spc="-1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Обновление задач системы дополнительного образования детей</a:t>
            </a:r>
            <a:endParaRPr sz="2800" spc="-130" dirty="0">
              <a:solidFill>
                <a:srgbClr val="FF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70493" y="1190625"/>
            <a:ext cx="597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A1D693-7349-2AF2-3D3D-2CFC3990AF91}"/>
              </a:ext>
            </a:extLst>
          </p:cNvPr>
          <p:cNvSpPr txBox="1"/>
          <p:nvPr/>
        </p:nvSpPr>
        <p:spPr>
          <a:xfrm>
            <a:off x="2438400" y="2362200"/>
            <a:ext cx="93345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План работы и целевые показатели Концепции развития </a:t>
            </a:r>
            <a:r>
              <a:rPr lang="ru-RU" sz="2200" dirty="0">
                <a:latin typeface="Times New Roman" panose="02020603050405020304" pitchFamily="18" charset="0"/>
              </a:rPr>
              <a:t>дополнительного образования детей  в </a:t>
            </a:r>
            <a:r>
              <a:rPr lang="ru-RU" sz="2200" dirty="0" err="1">
                <a:latin typeface="Times New Roman" panose="02020603050405020304" pitchFamily="18" charset="0"/>
              </a:rPr>
              <a:t>Селивановском</a:t>
            </a:r>
            <a:r>
              <a:rPr lang="ru-RU" sz="2200" dirty="0">
                <a:latin typeface="Times New Roman" panose="02020603050405020304" pitchFamily="18" charset="0"/>
              </a:rPr>
              <a:t> районе </a:t>
            </a:r>
            <a:r>
              <a:rPr lang="ru-RU" sz="2200" dirty="0" smtClean="0">
                <a:latin typeface="Times New Roman" panose="02020603050405020304" pitchFamily="18" charset="0"/>
              </a:rPr>
              <a:t>до </a:t>
            </a:r>
            <a:r>
              <a:rPr lang="ru-RU" sz="2200" dirty="0">
                <a:latin typeface="Times New Roman" panose="02020603050405020304" pitchFamily="18" charset="0"/>
              </a:rPr>
              <a:t>2030 года,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тверждены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Постановлением администрации </a:t>
            </a:r>
            <a:r>
              <a:rPr lang="ru-RU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Селивановского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 сентября 2022 года</a:t>
            </a:r>
            <a:r>
              <a:rPr lang="ru-RU" sz="2200" spc="3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823</a:t>
            </a:r>
            <a:endParaRPr lang="ru-RU" sz="2400" dirty="0"/>
          </a:p>
          <a:p>
            <a:endParaRPr lang="ru-RU" sz="2200" dirty="0" smtClean="0">
              <a:latin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</a:rPr>
              <a:t>План мероприятий «Дорожная карта по реализации Концепция развития дополнительного образования </a:t>
            </a:r>
            <a:r>
              <a:rPr lang="ru-RU" sz="2200" dirty="0">
                <a:latin typeface="Times New Roman" panose="02020603050405020304" pitchFamily="18" charset="0"/>
              </a:rPr>
              <a:t>детей в </a:t>
            </a:r>
            <a:r>
              <a:rPr lang="ru-RU" sz="2200" dirty="0" err="1">
                <a:latin typeface="Times New Roman" panose="02020603050405020304" pitchFamily="18" charset="0"/>
              </a:rPr>
              <a:t>Селивановском</a:t>
            </a:r>
            <a:r>
              <a:rPr lang="ru-RU" sz="2200" dirty="0">
                <a:latin typeface="Times New Roman" panose="02020603050405020304" pitchFamily="18" charset="0"/>
              </a:rPr>
              <a:t> районе  </a:t>
            </a:r>
            <a:r>
              <a:rPr lang="ru-RU" sz="2200" dirty="0" smtClean="0">
                <a:latin typeface="Times New Roman" panose="02020603050405020304" pitchFamily="18" charset="0"/>
              </a:rPr>
              <a:t>на 2022- 2030 годы,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тверждён </a:t>
            </a:r>
            <a:r>
              <a:rPr lang="ru-RU" sz="2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управления образования администрации района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2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сентября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2200" spc="3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564</a:t>
            </a:r>
            <a:endParaRPr lang="ru-RU" dirty="0"/>
          </a:p>
        </p:txBody>
      </p:sp>
      <p:pic>
        <p:nvPicPr>
          <p:cNvPr id="5" name="Picture 2" descr="C:\Users\zep\Pictures\логобест.png">
            <a:extLst>
              <a:ext uri="{FF2B5EF4-FFF2-40B4-BE49-F238E27FC236}">
                <a16:creationId xmlns:a16="http://schemas.microsoft.com/office/drawing/2014/main" xmlns="" id="{4775EC1B-DE14-BBFE-B59D-7FF0FD1C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1AEDF35-F4BE-71F0-C6BA-94754C66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467959"/>
            <a:ext cx="1216025" cy="13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05100" y="3581400"/>
            <a:ext cx="92583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ваааппп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6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1C2152-2CB5-8D14-E22E-EA848096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2" y="539701"/>
            <a:ext cx="10816336" cy="101566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Развитие кадрового потенциала и института наставничества в системе дополнительного образования детей</a:t>
            </a:r>
            <a: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DF914F-A9D5-06B7-500A-81BF3CB2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577341"/>
            <a:ext cx="9601200" cy="4318555"/>
          </a:xfrm>
        </p:spPr>
        <p:txBody>
          <a:bodyPr/>
          <a:lstStyle/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год объявлен годом педагога и наставника;</a:t>
            </a:r>
          </a:p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распространение лучших практик наставничества в системе дополнительного образования детей;</a:t>
            </a:r>
          </a:p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института наставничества в системе дополнительного образования детей;</a:t>
            </a:r>
          </a:p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проведение регионального этапа Всероссийского конкурса  педагогов дополнительного образования «Сердце отдаю детям», Всероссийского конкурса профессионального мастерства среди педагогических работников, осуществляющих обучение детей  по дополнительным общеобразовательным программам в области физической культуры и спорта</a:t>
            </a:r>
          </a:p>
          <a:p>
            <a:endParaRPr lang="ru-RU" dirty="0"/>
          </a:p>
        </p:txBody>
      </p:sp>
      <p:pic>
        <p:nvPicPr>
          <p:cNvPr id="4" name="Picture 2" descr="C:\Users\zep\Pictures\логобест.png">
            <a:extLst>
              <a:ext uri="{FF2B5EF4-FFF2-40B4-BE49-F238E27FC236}">
                <a16:creationId xmlns="" xmlns:a16="http://schemas.microsoft.com/office/drawing/2014/main" id="{DF406B95-F11D-8DEF-D2D6-45A069E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592B67-DA99-1CC0-0B49-6048C38CF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00647"/>
            <a:ext cx="2391156" cy="18388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8CC9CE-C633-6A3F-68C1-937786366577}"/>
              </a:ext>
            </a:extLst>
          </p:cNvPr>
          <p:cNvSpPr txBox="1"/>
          <p:nvPr/>
        </p:nvSpPr>
        <p:spPr>
          <a:xfrm>
            <a:off x="152400" y="2336635"/>
            <a:ext cx="196426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РМЦ и </a:t>
            </a:r>
            <a:r>
              <a:rPr lang="ru-RU" dirty="0" smtClean="0"/>
              <a:t>муниципальный опорный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7EC875-0438-E635-2030-0B3E3AAA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1" y="450595"/>
            <a:ext cx="10816336" cy="307777"/>
          </a:xfrm>
        </p:spPr>
        <p:txBody>
          <a:bodyPr/>
          <a:lstStyle/>
          <a:p>
            <a:r>
              <a:rPr lang="ru-RU" dirty="0" smtClean="0"/>
              <a:t>МУНИЦИПАЛЬНЫЙ ОПОРНЫЙ ЦЕНТР (МБОУ ДО «Центр внешкольной работы»)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55B316A-8424-F8CD-0333-EBC0139448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3610745"/>
            <a:ext cx="5303838" cy="46042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4AED23-8848-1536-6A75-F2319D7DE0D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01BC9A-617D-3E61-8FFD-F6F190C24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4" t="26761" r="6251" b="18888"/>
          <a:stretch/>
        </p:blipFill>
        <p:spPr>
          <a:xfrm>
            <a:off x="325756" y="888807"/>
            <a:ext cx="114654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1C2152-2CB5-8D14-E22E-EA848096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2" y="539701"/>
            <a:ext cx="10816336" cy="1354217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Вовлечение детей в мероприятия ранней профориентации 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(в том числе через сетевое взаимодействие)</a:t>
            </a:r>
            <a:b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DF914F-A9D5-06B7-500A-81BF3CB2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577341"/>
            <a:ext cx="9601200" cy="4694362"/>
          </a:xfrm>
        </p:spPr>
        <p:txBody>
          <a:bodyPr/>
          <a:lstStyle/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вовлечь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ранней</a:t>
            </a:r>
            <a:r>
              <a:rPr lang="ru-RU" sz="22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обеспечивающие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современными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профессиями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профессиями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будущего,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поддержку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самоопределения,     формирование     навыков     планирования     карьеры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spc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 </a:t>
            </a:r>
            <a:r>
              <a:rPr lang="ru-RU" sz="2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  </a:t>
            </a:r>
            <a:r>
              <a:rPr lang="ru-RU" sz="22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 </a:t>
            </a:r>
            <a:r>
              <a:rPr lang="ru-RU" sz="2200" spc="2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проб,  стажировок</a:t>
            </a:r>
            <a:r>
              <a:rPr lang="ru-RU" sz="2200" spc="-3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  </a:t>
            </a:r>
            <a:r>
              <a:rPr lang="ru-RU" sz="2200" spc="1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    </a:t>
            </a:r>
            <a:r>
              <a:rPr lang="ru-RU" sz="220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реального    </a:t>
            </a:r>
            <a:r>
              <a:rPr lang="ru-RU" sz="2200" spc="1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сектора    </a:t>
            </a:r>
            <a:r>
              <a:rPr lang="ru-RU" sz="2200" spc="1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</a:t>
            </a:r>
            <a:r>
              <a:rPr lang="ru-RU" sz="22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</a:t>
            </a:r>
            <a:r>
              <a:rPr lang="ru-RU" sz="22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сотрудниками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предприятий,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научных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</a:t>
            </a:r>
            <a:r>
              <a:rPr lang="ru-RU" sz="22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образования;</a:t>
            </a:r>
          </a:p>
          <a:p>
            <a:pPr marL="449580" marR="149225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профессиональных образовательных организаций</a:t>
            </a:r>
            <a:r>
              <a:rPr lang="ru-RU" sz="2200" spc="-3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4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 </a:t>
            </a:r>
            <a:r>
              <a:rPr lang="ru-RU" sz="2200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 </a:t>
            </a:r>
            <a:r>
              <a:rPr lang="ru-RU" sz="2200" spc="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 </a:t>
            </a:r>
            <a:r>
              <a:rPr lang="ru-RU" sz="2200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 </a:t>
            </a:r>
            <a:r>
              <a:rPr lang="ru-RU" sz="2200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 </a:t>
            </a:r>
            <a:r>
              <a:rPr lang="ru-RU" sz="22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ru-RU" sz="22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дополнительных общеобразовательных программ.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1D07DFD-40E5-F2F8-621B-22CAC0B6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67" y="336031"/>
            <a:ext cx="1966629" cy="13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zep\Pictures\логобест.png">
            <a:extLst>
              <a:ext uri="{FF2B5EF4-FFF2-40B4-BE49-F238E27FC236}">
                <a16:creationId xmlns="" xmlns:a16="http://schemas.microsoft.com/office/drawing/2014/main" id="{DF406B95-F11D-8DEF-D2D6-45A069E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55CD7F-995C-8961-4B70-5EB875EDB284}"/>
              </a:ext>
            </a:extLst>
          </p:cNvPr>
          <p:cNvSpPr txBox="1"/>
          <p:nvPr/>
        </p:nvSpPr>
        <p:spPr>
          <a:xfrm>
            <a:off x="84167" y="1585808"/>
            <a:ext cx="2286000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Доля детей, охваченных мероприятиями, направленными на раннюю профессиональную ориентацию, в том числе в рамках проекта «Билет в будущее»,</a:t>
            </a:r>
          </a:p>
          <a:p>
            <a:pPr algn="ctr"/>
            <a:r>
              <a:rPr lang="ru-RU" sz="1600" dirty="0"/>
              <a:t>составляет 49 % </a:t>
            </a:r>
          </a:p>
          <a:p>
            <a:pPr algn="ctr"/>
            <a:r>
              <a:rPr lang="ru-RU" sz="1600" dirty="0"/>
              <a:t>с учетом опыта цикла открытых уроков «</a:t>
            </a:r>
            <a:r>
              <a:rPr lang="ru-RU" sz="1600" dirty="0" err="1"/>
              <a:t>Проектория</a:t>
            </a:r>
            <a:r>
              <a:rPr lang="ru-RU" sz="1600" dirty="0"/>
              <a:t>» - </a:t>
            </a:r>
            <a:r>
              <a:rPr lang="ru-RU" sz="1600" dirty="0" smtClean="0"/>
              <a:t>1431 человек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674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9DCCA-B877-EC22-FA22-BD1E138A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68" y="533400"/>
            <a:ext cx="8803132" cy="6771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Вовлечение детей в туристско-краеведческую деятельность и образовательный туризм 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592992-5B2D-450E-EE10-D1BE0DD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12688"/>
            <a:ext cx="6930136" cy="2997167"/>
          </a:xfrm>
        </p:spPr>
        <p:txBody>
          <a:bodyPr/>
          <a:lstStyle/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по регулярному проведению экскурсий для детей,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включая   экскурсии   по   историко-культурной, научно-образовательной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патриотической тематике;</a:t>
            </a:r>
          </a:p>
          <a:p>
            <a:pPr marL="449580" marR="147320" indent="-285750" algn="just">
              <a:lnSpc>
                <a:spcPct val="111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дополнить    </a:t>
            </a:r>
            <a:r>
              <a:rPr lang="ru-RU" sz="22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списки     </a:t>
            </a:r>
            <a:r>
              <a:rPr lang="ru-RU" sz="22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туристских     </a:t>
            </a:r>
            <a:r>
              <a:rPr lang="ru-RU" sz="22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маршрутов,</a:t>
            </a:r>
            <a:r>
              <a:rPr lang="ru-RU" sz="22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формируемых</a:t>
            </a:r>
            <a:r>
              <a:rPr lang="ru-RU" sz="22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пунктом 2 статьи 5 Федерального закона «Об основных</a:t>
            </a:r>
            <a:r>
              <a:rPr lang="ru-RU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гарантиях</a:t>
            </a:r>
            <a:r>
              <a:rPr lang="ru-RU" sz="22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</a:t>
            </a:r>
            <a:r>
              <a:rPr lang="ru-RU" sz="22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2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22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Федерации.</a:t>
            </a:r>
            <a:endParaRPr lang="ru-RU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AE325EE-0865-FC9F-ACA6-40C67309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341"/>
            <a:ext cx="3677878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zep\Pictures\логобест.png">
            <a:extLst>
              <a:ext uri="{FF2B5EF4-FFF2-40B4-BE49-F238E27FC236}">
                <a16:creationId xmlns="" xmlns:a16="http://schemas.microsoft.com/office/drawing/2014/main" id="{CC454B40-06BE-8248-85BE-DAB4F277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379918"/>
            <a:ext cx="685309" cy="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8A03755-F882-42F9-0D9E-ABD47F76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1837711" cy="18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3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1022</Words>
  <Application>Microsoft Office PowerPoint</Application>
  <PresentationFormat>Произвольный</PresentationFormat>
  <Paragraphs>84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Районный семинар  «Реализация Концепции развития дополнительного образования детей и молодёжи  в Селивановском районе  до 2030 года»</vt:lpstr>
      <vt:lpstr>Задача 1.   Совершенствование механизмов Целевой модели дополнительного образования детей  в соответствии с обновлением задач системы дополнительного образования детей до 2030 года</vt:lpstr>
      <vt:lpstr>Задача 1.   Совершенствование механизмов Целевой модели дополнительного образования детей  в соответствии с обновлением задач системы дополнительного образования детей до 2030 года</vt:lpstr>
      <vt:lpstr> Обновление задач системы дополнительного образования детей</vt:lpstr>
      <vt:lpstr> Обновление задач системы дополнительного образования детей</vt:lpstr>
      <vt:lpstr>Развитие кадрового потенциала и института наставничества в системе дополнительного образования детей </vt:lpstr>
      <vt:lpstr>МУНИЦИПАЛЬНЫЙ ОПОРНЫЙ ЦЕНТР (МБОУ ДО «Центр внешкольной работы»)</vt:lpstr>
      <vt:lpstr>Вовлечение детей в мероприятия ранней профориентации  (в том числе через сетевое взаимодействие)  </vt:lpstr>
      <vt:lpstr>Вовлечение детей в туристско-краеведческую деятельность и образовательный туризм </vt:lpstr>
      <vt:lpstr>Вовлечение детей в туристско-краеведческую деятельность и образовательный туризм </vt:lpstr>
      <vt:lpstr>Обновление содержания программ дополнительного образования и приобщение детей к приоритетным проектам</vt:lpstr>
      <vt:lpstr>Обновление содержания программ дополнительного образования и приобщение детей к приоритетным проектам</vt:lpstr>
      <vt:lpstr>Задача 2.   Развитие моделей доступности ДОД:  трансформация подходов и механизмов ПФДО, в том числе относительно детей с ОВЗ</vt:lpstr>
      <vt:lpstr>Развитие моделей доступности ДОД:  трансформация подходов и механизмов ПФДО, в том числе относительно детей с ОВЗ </vt:lpstr>
      <vt:lpstr>Задача 3.   Развитие клиентоцентричной муниципальной системы ДОД во Владимирской области как релевантный ответ на государственный заказ и социальный запрос</vt:lpstr>
      <vt:lpstr> Принцип развития дополнительного образования детей в Российской Федерации  до 2030 года </vt:lpstr>
      <vt:lpstr>Презентация PowerPoint</vt:lpstr>
      <vt:lpstr>Клиентоцентричная модель муниципальной системы дополнительного образования детей (МСДО) во Владимирской области с 2021-2022 учебного года</vt:lpstr>
      <vt:lpstr>Дополнительное образование детей – путь к успеху каждого ребенка!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Носаева Ирина Владимировна</dc:creator>
  <cp:lastModifiedBy>O2</cp:lastModifiedBy>
  <cp:revision>79</cp:revision>
  <dcterms:created xsi:type="dcterms:W3CDTF">2021-01-29T13:34:45Z</dcterms:created>
  <dcterms:modified xsi:type="dcterms:W3CDTF">2022-11-16T07:12:09Z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2021-01-29T00:00:00Z</vt:filetime>
  </property>
</Properties>
</file>