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5" r:id="rId3"/>
    <p:sldId id="259" r:id="rId4"/>
    <p:sldId id="257" r:id="rId5"/>
    <p:sldId id="266" r:id="rId6"/>
    <p:sldId id="268" r:id="rId7"/>
    <p:sldId id="269" r:id="rId8"/>
    <p:sldId id="267" r:id="rId9"/>
    <p:sldId id="260" r:id="rId10"/>
    <p:sldId id="262" r:id="rId11"/>
    <p:sldId id="263" r:id="rId12"/>
    <p:sldId id="261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CD25F-3A49-4C1E-AABD-612FFD1B6A39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16CF4-A651-4061-951B-71A322923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6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04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8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1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3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603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206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6809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41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016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3619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222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4825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90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0"/>
            <a:ext cx="2019300" cy="3017309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5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32" indent="0">
              <a:buNone/>
              <a:defRPr sz="1100" b="1"/>
            </a:lvl2pPr>
            <a:lvl3pPr marL="512064" indent="0">
              <a:buNone/>
              <a:defRPr sz="1000" b="1"/>
            </a:lvl3pPr>
            <a:lvl4pPr marL="768096" indent="0">
              <a:buNone/>
              <a:defRPr sz="900" b="1"/>
            </a:lvl4pPr>
            <a:lvl5pPr marL="1024128" indent="0">
              <a:buNone/>
              <a:defRPr sz="900" b="1"/>
            </a:lvl5pPr>
            <a:lvl6pPr marL="1280160" indent="0">
              <a:buNone/>
              <a:defRPr sz="900" b="1"/>
            </a:lvl6pPr>
            <a:lvl7pPr marL="1536192" indent="0">
              <a:buNone/>
              <a:defRPr sz="900" b="1"/>
            </a:lvl7pPr>
            <a:lvl8pPr marL="1792224" indent="0">
              <a:buNone/>
              <a:defRPr sz="900" b="1"/>
            </a:lvl8pPr>
            <a:lvl9pPr marL="204825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56032" indent="0">
              <a:buNone/>
              <a:defRPr sz="1100" b="1"/>
            </a:lvl2pPr>
            <a:lvl3pPr marL="512064" indent="0">
              <a:buNone/>
              <a:defRPr sz="1000" b="1"/>
            </a:lvl3pPr>
            <a:lvl4pPr marL="768096" indent="0">
              <a:buNone/>
              <a:defRPr sz="900" b="1"/>
            </a:lvl4pPr>
            <a:lvl5pPr marL="1024128" indent="0">
              <a:buNone/>
              <a:defRPr sz="900" b="1"/>
            </a:lvl5pPr>
            <a:lvl6pPr marL="1280160" indent="0">
              <a:buNone/>
              <a:defRPr sz="900" b="1"/>
            </a:lvl6pPr>
            <a:lvl7pPr marL="1536192" indent="0">
              <a:buNone/>
              <a:defRPr sz="900" b="1"/>
            </a:lvl7pPr>
            <a:lvl8pPr marL="1792224" indent="0">
              <a:buNone/>
              <a:defRPr sz="900" b="1"/>
            </a:lvl8pPr>
            <a:lvl9pPr marL="204825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4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76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59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3"/>
            <a:ext cx="1504157" cy="774700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5"/>
          </a:xfrm>
        </p:spPr>
        <p:txBody>
          <a:bodyPr/>
          <a:lstStyle>
            <a:lvl1pPr marL="0" indent="0">
              <a:buNone/>
              <a:defRPr sz="800"/>
            </a:lvl1pPr>
            <a:lvl2pPr marL="256032" indent="0">
              <a:buNone/>
              <a:defRPr sz="700"/>
            </a:lvl2pPr>
            <a:lvl3pPr marL="512064" indent="0">
              <a:buNone/>
              <a:defRPr sz="600"/>
            </a:lvl3pPr>
            <a:lvl4pPr marL="768096" indent="0">
              <a:buNone/>
              <a:defRPr sz="500"/>
            </a:lvl4pPr>
            <a:lvl5pPr marL="1024128" indent="0">
              <a:buNone/>
              <a:defRPr sz="500"/>
            </a:lvl5pPr>
            <a:lvl6pPr marL="1280160" indent="0">
              <a:buNone/>
              <a:defRPr sz="500"/>
            </a:lvl6pPr>
            <a:lvl7pPr marL="1536192" indent="0">
              <a:buNone/>
              <a:defRPr sz="500"/>
            </a:lvl7pPr>
            <a:lvl8pPr marL="1792224" indent="0">
              <a:buNone/>
              <a:defRPr sz="500"/>
            </a:lvl8pPr>
            <a:lvl9pPr marL="204825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42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26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800"/>
            </a:lvl1pPr>
            <a:lvl2pPr marL="256032" indent="0">
              <a:buNone/>
              <a:defRPr sz="1600"/>
            </a:lvl2pPr>
            <a:lvl3pPr marL="512064" indent="0">
              <a:buNone/>
              <a:defRPr sz="1300"/>
            </a:lvl3pPr>
            <a:lvl4pPr marL="768096" indent="0">
              <a:buNone/>
              <a:defRPr sz="1100"/>
            </a:lvl4pPr>
            <a:lvl5pPr marL="1024128" indent="0">
              <a:buNone/>
              <a:defRPr sz="1100"/>
            </a:lvl5pPr>
            <a:lvl6pPr marL="1280160" indent="0">
              <a:buNone/>
              <a:defRPr sz="1100"/>
            </a:lvl6pPr>
            <a:lvl7pPr marL="1536192" indent="0">
              <a:buNone/>
              <a:defRPr sz="1100"/>
            </a:lvl7pPr>
            <a:lvl8pPr marL="1792224" indent="0">
              <a:buNone/>
              <a:defRPr sz="1100"/>
            </a:lvl8pPr>
            <a:lvl9pPr marL="2048256" indent="0">
              <a:buNone/>
              <a:defRPr sz="1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5"/>
            <a:ext cx="2743200" cy="536575"/>
          </a:xfrm>
        </p:spPr>
        <p:txBody>
          <a:bodyPr/>
          <a:lstStyle>
            <a:lvl1pPr marL="0" indent="0">
              <a:buNone/>
              <a:defRPr sz="800"/>
            </a:lvl1pPr>
            <a:lvl2pPr marL="256032" indent="0">
              <a:buNone/>
              <a:defRPr sz="700"/>
            </a:lvl2pPr>
            <a:lvl3pPr marL="512064" indent="0">
              <a:buNone/>
              <a:defRPr sz="600"/>
            </a:lvl3pPr>
            <a:lvl4pPr marL="768096" indent="0">
              <a:buNone/>
              <a:defRPr sz="500"/>
            </a:lvl4pPr>
            <a:lvl5pPr marL="1024128" indent="0">
              <a:buNone/>
              <a:defRPr sz="500"/>
            </a:lvl5pPr>
            <a:lvl6pPr marL="1280160" indent="0">
              <a:buNone/>
              <a:defRPr sz="500"/>
            </a:lvl6pPr>
            <a:lvl7pPr marL="1536192" indent="0">
              <a:buNone/>
              <a:defRPr sz="500"/>
            </a:lvl7pPr>
            <a:lvl8pPr marL="1792224" indent="0">
              <a:buNone/>
              <a:defRPr sz="500"/>
            </a:lvl8pPr>
            <a:lvl9pPr marL="204825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70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04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2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2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7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35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5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9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8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0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25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8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5D19-603B-4987-AB02-70C10510CA85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BF6A-45AB-4291-814F-996ACDD7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4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51206" tIns="25603" rIns="51206" bIns="256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114800" cy="3017309"/>
          </a:xfrm>
          <a:prstGeom prst="rect">
            <a:avLst/>
          </a:prstGeom>
        </p:spPr>
        <p:txBody>
          <a:bodyPr vert="horz" lIns="51206" tIns="25603" rIns="51206" bIns="256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64"/>
              <a:t>11/16/2022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51206" tIns="25603" rIns="51206" bIns="2560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12064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51206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7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2064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" indent="-192024" algn="l" defTabSz="51206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" indent="-160020" algn="l" defTabSz="512064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" indent="-128016" algn="l" defTabSz="512064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28016" algn="l" defTabSz="512064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128016" algn="l" defTabSz="512064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algn="l" defTabSz="512064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cdutk.viro33.ru/index.php/obrazovatelnye-marshruty" TargetMode="External"/><Relationship Id="rId2" Type="http://schemas.openxmlformats.org/officeDocument/2006/relationships/hyperlink" Target="http://&#1096;&#1082;&#1086;&#1083;&#1100;&#1085;&#1099;&#1081;&#1090;&#1091;&#1088;&#1080;&#1079;&#1084;.&#1088;&#1092;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cdtk.ru/page/1593694417925-dokumenty-po-turistskoj-deyatelnost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839573" cy="42663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 создании</a:t>
            </a:r>
            <a:b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школьных образовательных маршрутов 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7" name="Picture 3" descr="D:\Мои документы\Мои документы\Мои рисунки\depositphotos_9548729-stock-photo-campers-crossing-a-riv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581128"/>
            <a:ext cx="3240360" cy="216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Мои документы\Мои документы\Мои рисунки\3335_html_m134d5f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05" y="260648"/>
            <a:ext cx="2426174" cy="2144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nv\Documents\для августа 2022\Групповые-экскурсии-выгодней-по-цене-чем-индивидуальные-768x38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489512"/>
            <a:ext cx="4216290" cy="216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104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/>
          <p:nvPr/>
        </p:nvSpPr>
        <p:spPr>
          <a:xfrm>
            <a:off x="18727" y="781981"/>
            <a:ext cx="9144000" cy="441457"/>
          </a:xfrm>
          <a:prstGeom prst="rect">
            <a:avLst/>
          </a:prstGeom>
          <a:solidFill>
            <a:srgbClr val="053D57"/>
          </a:solidFill>
        </p:spPr>
      </p:sp>
      <p:sp>
        <p:nvSpPr>
          <p:cNvPr id="7" name="TextBox 7"/>
          <p:cNvSpPr txBox="1"/>
          <p:nvPr/>
        </p:nvSpPr>
        <p:spPr>
          <a:xfrm>
            <a:off x="147711" y="839482"/>
            <a:ext cx="8556582" cy="4231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512060">
              <a:lnSpc>
                <a:spcPts val="3293"/>
              </a:lnSpc>
            </a:pPr>
            <a:r>
              <a:rPr lang="ru-RU" b="1" spc="165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ОБРАЗОВАТЕЛЬНАЯ ИДЕЯ МАРШРУТА</a:t>
            </a:r>
            <a:endParaRPr lang="en-US" b="1" spc="165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6324601"/>
            <a:ext cx="266700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512060">
              <a:lnSpc>
                <a:spcPts val="2665"/>
              </a:lnSpc>
            </a:pPr>
            <a:r>
              <a:rPr lang="ru-RU" sz="1600" dirty="0">
                <a:solidFill>
                  <a:srgbClr val="053D57"/>
                </a:solidFill>
                <a:latin typeface="Helveticish"/>
              </a:rPr>
              <a:t>8</a:t>
            </a:r>
            <a:endParaRPr lang="en-US" sz="1600" dirty="0">
              <a:solidFill>
                <a:srgbClr val="053D57"/>
              </a:solidFill>
              <a:latin typeface="Helveticish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C2EE878-6C8D-4642-84B7-C4792B7313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93838"/>
            <a:ext cx="1864032" cy="588143"/>
          </a:xfrm>
          <a:prstGeom prst="rect">
            <a:avLst/>
          </a:prstGeom>
        </p:spPr>
      </p:pic>
      <p:grpSp>
        <p:nvGrpSpPr>
          <p:cNvPr id="17" name="Группа 16">
            <a:extLst>
              <a:ext uri="{FF2B5EF4-FFF2-40B4-BE49-F238E27FC236}">
                <a16:creationId xmlns:a16="http://schemas.microsoft.com/office/drawing/2014/main" xmlns="" id="{289E0226-61DB-46BE-8252-CDB6714CC40C}"/>
              </a:ext>
            </a:extLst>
          </p:cNvPr>
          <p:cNvGrpSpPr/>
          <p:nvPr/>
        </p:nvGrpSpPr>
        <p:grpSpPr>
          <a:xfrm>
            <a:off x="2598410" y="179520"/>
            <a:ext cx="3773762" cy="616778"/>
            <a:chOff x="3810000" y="286300"/>
            <a:chExt cx="7547523" cy="925167"/>
          </a:xfrm>
        </p:grpSpPr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xmlns="" id="{E1B613D3-9830-481F-96B7-F7670F19F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1694083F-6573-4C0F-8655-D10C2CC895F9}"/>
                </a:ext>
              </a:extLst>
            </p:cNvPr>
            <p:cNvSpPr txBox="1"/>
            <p:nvPr/>
          </p:nvSpPr>
          <p:spPr>
            <a:xfrm>
              <a:off x="4800600" y="487273"/>
              <a:ext cx="6556923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512060"/>
              <a:r>
                <a:rPr lang="ru-RU" sz="800" dirty="0">
                  <a:solidFill>
                    <a:prstClr val="black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pPr defTabSz="512060"/>
              <a:r>
                <a:rPr lang="ru-RU" sz="800" dirty="0">
                  <a:solidFill>
                    <a:prstClr val="black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C38E93A1-83B1-4913-9546-A810865C845D}"/>
              </a:ext>
            </a:extLst>
          </p:cNvPr>
          <p:cNvGrpSpPr/>
          <p:nvPr/>
        </p:nvGrpSpPr>
        <p:grpSpPr>
          <a:xfrm>
            <a:off x="5858652" y="36018"/>
            <a:ext cx="3680778" cy="903782"/>
            <a:chOff x="10210074" y="-12995"/>
            <a:chExt cx="7361556" cy="135567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44E3A205-A5A6-4F84-A53C-2F5505638A62}"/>
                </a:ext>
              </a:extLst>
            </p:cNvPr>
            <p:cNvSpPr txBox="1"/>
            <p:nvPr/>
          </p:nvSpPr>
          <p:spPr>
            <a:xfrm>
              <a:off x="11277600" y="342900"/>
              <a:ext cx="6294030" cy="692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512060"/>
              <a:r>
                <a:rPr lang="ru-RU" sz="800" dirty="0">
                  <a:solidFill>
                    <a:prstClr val="black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ЦЕНТР ДЕТСКО-ЮНОШЕСКОГО ТУРИЗМА, КРАЕВЕДЕНИЯ </a:t>
              </a:r>
            </a:p>
            <a:p>
              <a:pPr defTabSz="512060"/>
              <a:r>
                <a:rPr lang="ru-RU" sz="800" dirty="0">
                  <a:solidFill>
                    <a:prstClr val="black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</a:t>
              </a:r>
            </a:p>
            <a:p>
              <a:pPr defTabSz="512060"/>
              <a:r>
                <a:rPr lang="ru-RU" sz="800" dirty="0">
                  <a:solidFill>
                    <a:prstClr val="black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ФГБОУ ДО ФЦДО</a:t>
              </a: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xmlns="" id="{1359124B-1F32-4A61-9C31-13C74D541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074" y="-12995"/>
              <a:ext cx="1064328" cy="1355673"/>
            </a:xfrm>
            <a:prstGeom prst="rect">
              <a:avLst/>
            </a:prstGeom>
          </p:spPr>
        </p:pic>
      </p:grpSp>
      <p:sp>
        <p:nvSpPr>
          <p:cNvPr id="23" name="Параллелограмм 22">
            <a:extLst>
              <a:ext uri="{FF2B5EF4-FFF2-40B4-BE49-F238E27FC236}">
                <a16:creationId xmlns:a16="http://schemas.microsoft.com/office/drawing/2014/main" xmlns="" id="{8DBD6124-77BE-465F-BCD2-7B4C592308AA}"/>
              </a:ext>
            </a:extLst>
          </p:cNvPr>
          <p:cNvSpPr/>
          <p:nvPr/>
        </p:nvSpPr>
        <p:spPr>
          <a:xfrm>
            <a:off x="918842" y="1624600"/>
            <a:ext cx="2924772" cy="503309"/>
          </a:xfrm>
          <a:prstGeom prst="parallelogram">
            <a:avLst/>
          </a:prstGeom>
          <a:solidFill>
            <a:srgbClr val="8064A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0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0" tIns="68770" rIns="68770" bIns="68770" numCol="1" spcCol="711" anchor="ctr" anchorCtr="0">
            <a:no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dirty="0">
                <a:solidFill>
                  <a:prstClr val="white"/>
                </a:solidFill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Виды образовательной деятельности</a:t>
            </a:r>
          </a:p>
        </p:txBody>
      </p:sp>
      <p:sp>
        <p:nvSpPr>
          <p:cNvPr id="24" name="Параллелограмм 23">
            <a:extLst>
              <a:ext uri="{FF2B5EF4-FFF2-40B4-BE49-F238E27FC236}">
                <a16:creationId xmlns:a16="http://schemas.microsoft.com/office/drawing/2014/main" xmlns="" id="{8DBD6124-77BE-465F-BCD2-7B4C592308AA}"/>
              </a:ext>
            </a:extLst>
          </p:cNvPr>
          <p:cNvSpPr/>
          <p:nvPr/>
        </p:nvSpPr>
        <p:spPr>
          <a:xfrm>
            <a:off x="611267" y="2176581"/>
            <a:ext cx="1577575" cy="303756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0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0" tIns="68770" rIns="68770" bIns="68770" numCol="1" spcCol="711" anchor="ctr" anchorCtr="0">
            <a:no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>
                <a:solidFill>
                  <a:prstClr val="white"/>
                </a:solidFill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Уровень общего образования</a:t>
            </a:r>
          </a:p>
        </p:txBody>
      </p:sp>
      <p:sp>
        <p:nvSpPr>
          <p:cNvPr id="25" name="Параллелограмм 24">
            <a:extLst>
              <a:ext uri="{FF2B5EF4-FFF2-40B4-BE49-F238E27FC236}">
                <a16:creationId xmlns:a16="http://schemas.microsoft.com/office/drawing/2014/main" xmlns="" id="{8DBD6124-77BE-465F-BCD2-7B4C592308AA}"/>
              </a:ext>
            </a:extLst>
          </p:cNvPr>
          <p:cNvSpPr/>
          <p:nvPr/>
        </p:nvSpPr>
        <p:spPr>
          <a:xfrm>
            <a:off x="2280826" y="2180797"/>
            <a:ext cx="1946818" cy="303756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0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0" tIns="68770" rIns="68770" bIns="68770" numCol="1" spcCol="711" anchor="ctr" anchorCtr="0">
            <a:no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>
                <a:solidFill>
                  <a:prstClr val="white"/>
                </a:solidFill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Уровень дополнительного образования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909226" y="2514600"/>
            <a:ext cx="1295400" cy="759592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>
                <a:solidFill>
                  <a:srgbClr val="053D57"/>
                </a:solidFill>
                <a:ea typeface="Helveticish" panose="020B0604020202020204" charset="0"/>
                <a:cs typeface="Helveticish" panose="020B0604020202020204" charset="0"/>
              </a:rPr>
              <a:t>Основные общеобразовательные программы</a:t>
            </a:r>
          </a:p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>
                <a:solidFill>
                  <a:srgbClr val="053D57"/>
                </a:solidFill>
                <a:ea typeface="Helveticish" panose="020B0604020202020204" charset="0"/>
                <a:cs typeface="Helveticish" panose="020B0604020202020204" charset="0"/>
              </a:rPr>
              <a:t>Программы внеурочной деятельности в соответствии с ФГОС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60424" y="2538048"/>
            <a:ext cx="1295400" cy="384105"/>
          </a:xfrm>
          <a:prstGeom prst="rect">
            <a:avLst/>
          </a:prstGeom>
        </p:spPr>
        <p:txBody>
          <a:bodyPr wrap="square" lIns="51206" tIns="25603" rIns="51206" bIns="25603">
            <a:sp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>
                <a:solidFill>
                  <a:srgbClr val="053D57"/>
                </a:solidFill>
                <a:ea typeface="Helveticish" panose="020B0604020202020204" charset="0"/>
                <a:cs typeface="Helveticish" panose="020B0604020202020204" charset="0"/>
              </a:rPr>
              <a:t>Дополнительные общеразвивающие программы</a:t>
            </a:r>
          </a:p>
        </p:txBody>
      </p:sp>
      <p:sp>
        <p:nvSpPr>
          <p:cNvPr id="28" name="Параллелограмм 27">
            <a:extLst>
              <a:ext uri="{FF2B5EF4-FFF2-40B4-BE49-F238E27FC236}">
                <a16:creationId xmlns:a16="http://schemas.microsoft.com/office/drawing/2014/main" xmlns="" id="{8DBD6124-77BE-465F-BCD2-7B4C592308AA}"/>
              </a:ext>
            </a:extLst>
          </p:cNvPr>
          <p:cNvSpPr/>
          <p:nvPr/>
        </p:nvSpPr>
        <p:spPr>
          <a:xfrm>
            <a:off x="918842" y="3429000"/>
            <a:ext cx="2948970" cy="303756"/>
          </a:xfrm>
          <a:prstGeom prst="parallelogram">
            <a:avLst/>
          </a:prstGeom>
          <a:solidFill>
            <a:srgbClr val="8064A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0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0" tIns="68770" rIns="68770" bIns="68770" numCol="1" spcCol="711" anchor="ctr" anchorCtr="0">
            <a:noAutofit/>
          </a:bodyPr>
          <a:lstStyle/>
          <a:p>
            <a:pPr algn="ctr" defTabSz="64718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dirty="0">
                <a:solidFill>
                  <a:prstClr val="white"/>
                </a:solidFill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Воспитательная деятельность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81608" y="4462254"/>
            <a:ext cx="4046036" cy="1963947"/>
            <a:chOff x="1832815" y="6186465"/>
            <a:chExt cx="5393592" cy="2945921"/>
          </a:xfrm>
        </p:grpSpPr>
        <p:sp>
          <p:nvSpPr>
            <p:cNvPr id="3" name="Полилиния 2"/>
            <p:cNvSpPr/>
            <p:nvPr/>
          </p:nvSpPr>
          <p:spPr>
            <a:xfrm>
              <a:off x="1832815" y="6186465"/>
              <a:ext cx="1162148" cy="993350"/>
            </a:xfrm>
            <a:custGeom>
              <a:avLst/>
              <a:gdLst>
                <a:gd name="connsiteX0" fmla="*/ 0 w 1200150"/>
                <a:gd name="connsiteY0" fmla="*/ 840105 h 840105"/>
                <a:gd name="connsiteX1" fmla="*/ 210026 w 1200150"/>
                <a:gd name="connsiteY1" fmla="*/ 0 h 840105"/>
                <a:gd name="connsiteX2" fmla="*/ 1200150 w 1200150"/>
                <a:gd name="connsiteY2" fmla="*/ 0 h 840105"/>
                <a:gd name="connsiteX3" fmla="*/ 990124 w 1200150"/>
                <a:gd name="connsiteY3" fmla="*/ 840105 h 840105"/>
                <a:gd name="connsiteX4" fmla="*/ 0 w 1200150"/>
                <a:gd name="connsiteY4" fmla="*/ 840105 h 84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150" h="840105">
                  <a:moveTo>
                    <a:pt x="1" y="0"/>
                  </a:moveTo>
                  <a:lnTo>
                    <a:pt x="1200149" y="147018"/>
                  </a:lnTo>
                  <a:lnTo>
                    <a:pt x="1200149" y="840105"/>
                  </a:lnTo>
                  <a:lnTo>
                    <a:pt x="1" y="69308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08CAB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076" tIns="191334" rIns="135077" bIns="191333" numCol="1" spcCol="1270" anchor="ctr" anchorCtr="0">
              <a:noAutofit/>
            </a:bodyPr>
            <a:lstStyle/>
            <a:p>
              <a:pPr algn="ctr" defTabSz="14935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800" dirty="0">
                  <a:solidFill>
                    <a:prstClr val="white"/>
                  </a:solidFill>
                </a:rPr>
                <a:t>Дополнительное образование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994961" y="6353749"/>
              <a:ext cx="4231446" cy="780097"/>
            </a:xfrm>
            <a:custGeom>
              <a:avLst/>
              <a:gdLst>
                <a:gd name="connsiteX0" fmla="*/ 130019 w 780097"/>
                <a:gd name="connsiteY0" fmla="*/ 0 h 4646295"/>
                <a:gd name="connsiteX1" fmla="*/ 650078 w 780097"/>
                <a:gd name="connsiteY1" fmla="*/ 0 h 4646295"/>
                <a:gd name="connsiteX2" fmla="*/ 780097 w 780097"/>
                <a:gd name="connsiteY2" fmla="*/ 130019 h 4646295"/>
                <a:gd name="connsiteX3" fmla="*/ 780097 w 780097"/>
                <a:gd name="connsiteY3" fmla="*/ 4646295 h 4646295"/>
                <a:gd name="connsiteX4" fmla="*/ 780097 w 780097"/>
                <a:gd name="connsiteY4" fmla="*/ 4646295 h 4646295"/>
                <a:gd name="connsiteX5" fmla="*/ 0 w 780097"/>
                <a:gd name="connsiteY5" fmla="*/ 4646295 h 4646295"/>
                <a:gd name="connsiteX6" fmla="*/ 0 w 780097"/>
                <a:gd name="connsiteY6" fmla="*/ 4646295 h 4646295"/>
                <a:gd name="connsiteX7" fmla="*/ 0 w 780097"/>
                <a:gd name="connsiteY7" fmla="*/ 130019 h 4646295"/>
                <a:gd name="connsiteX8" fmla="*/ 130019 w 780097"/>
                <a:gd name="connsiteY8" fmla="*/ 0 h 464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0097" h="4646295">
                  <a:moveTo>
                    <a:pt x="780097" y="774399"/>
                  </a:moveTo>
                  <a:lnTo>
                    <a:pt x="780097" y="3871896"/>
                  </a:lnTo>
                  <a:cubicBezTo>
                    <a:pt x="780097" y="4299588"/>
                    <a:pt x="770324" y="4646295"/>
                    <a:pt x="758267" y="4646295"/>
                  </a:cubicBezTo>
                  <a:lnTo>
                    <a:pt x="0" y="4646295"/>
                  </a:lnTo>
                  <a:lnTo>
                    <a:pt x="0" y="4646295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8267" y="0"/>
                  </a:lnTo>
                  <a:cubicBezTo>
                    <a:pt x="770324" y="0"/>
                    <a:pt x="780097" y="346707"/>
                    <a:pt x="780097" y="774399"/>
                  </a:cubicBezTo>
                  <a:close/>
                </a:path>
              </a:pathLst>
            </a:custGeom>
            <a:ln>
              <a:solidFill>
                <a:srgbClr val="608CA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1" tIns="47605" rIns="47605" bIns="47607" numCol="1" spcCol="1270" anchor="ctr" anchorCtr="0">
              <a:noAutofit/>
            </a:bodyPr>
            <a:lstStyle/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использование предметных часов в рамках туристско-краеведческой деятельности;</a:t>
              </a:r>
            </a:p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профессиональные пробы, музейные уроки, практикумы.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994961" y="7353019"/>
              <a:ext cx="4231446" cy="780097"/>
            </a:xfrm>
            <a:custGeom>
              <a:avLst/>
              <a:gdLst>
                <a:gd name="connsiteX0" fmla="*/ 130019 w 780097"/>
                <a:gd name="connsiteY0" fmla="*/ 0 h 4646295"/>
                <a:gd name="connsiteX1" fmla="*/ 650078 w 780097"/>
                <a:gd name="connsiteY1" fmla="*/ 0 h 4646295"/>
                <a:gd name="connsiteX2" fmla="*/ 780097 w 780097"/>
                <a:gd name="connsiteY2" fmla="*/ 130019 h 4646295"/>
                <a:gd name="connsiteX3" fmla="*/ 780097 w 780097"/>
                <a:gd name="connsiteY3" fmla="*/ 4646295 h 4646295"/>
                <a:gd name="connsiteX4" fmla="*/ 780097 w 780097"/>
                <a:gd name="connsiteY4" fmla="*/ 4646295 h 4646295"/>
                <a:gd name="connsiteX5" fmla="*/ 0 w 780097"/>
                <a:gd name="connsiteY5" fmla="*/ 4646295 h 4646295"/>
                <a:gd name="connsiteX6" fmla="*/ 0 w 780097"/>
                <a:gd name="connsiteY6" fmla="*/ 4646295 h 4646295"/>
                <a:gd name="connsiteX7" fmla="*/ 0 w 780097"/>
                <a:gd name="connsiteY7" fmla="*/ 130019 h 4646295"/>
                <a:gd name="connsiteX8" fmla="*/ 130019 w 780097"/>
                <a:gd name="connsiteY8" fmla="*/ 0 h 464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0097" h="4646295">
                  <a:moveTo>
                    <a:pt x="780097" y="774399"/>
                  </a:moveTo>
                  <a:lnTo>
                    <a:pt x="780097" y="3871896"/>
                  </a:lnTo>
                  <a:cubicBezTo>
                    <a:pt x="780097" y="4299588"/>
                    <a:pt x="770324" y="4646295"/>
                    <a:pt x="758267" y="4646295"/>
                  </a:cubicBezTo>
                  <a:lnTo>
                    <a:pt x="0" y="4646295"/>
                  </a:lnTo>
                  <a:lnTo>
                    <a:pt x="0" y="4646295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8267" y="0"/>
                  </a:lnTo>
                  <a:cubicBezTo>
                    <a:pt x="770324" y="0"/>
                    <a:pt x="780097" y="346707"/>
                    <a:pt x="780097" y="774399"/>
                  </a:cubicBezTo>
                  <a:close/>
                </a:path>
              </a:pathLst>
            </a:custGeom>
            <a:ln>
              <a:solidFill>
                <a:srgbClr val="608CA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1" tIns="47605" rIns="47605" bIns="47607" numCol="1" spcCol="1270" anchor="ctr" anchorCtr="0">
              <a:noAutofit/>
            </a:bodyPr>
            <a:lstStyle/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Выбор объектов;</a:t>
              </a:r>
            </a:p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Апробация социальных ролей.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994961" y="8352288"/>
              <a:ext cx="4231446" cy="780098"/>
            </a:xfrm>
            <a:custGeom>
              <a:avLst/>
              <a:gdLst>
                <a:gd name="connsiteX0" fmla="*/ 130019 w 780097"/>
                <a:gd name="connsiteY0" fmla="*/ 0 h 4646295"/>
                <a:gd name="connsiteX1" fmla="*/ 650078 w 780097"/>
                <a:gd name="connsiteY1" fmla="*/ 0 h 4646295"/>
                <a:gd name="connsiteX2" fmla="*/ 780097 w 780097"/>
                <a:gd name="connsiteY2" fmla="*/ 130019 h 4646295"/>
                <a:gd name="connsiteX3" fmla="*/ 780097 w 780097"/>
                <a:gd name="connsiteY3" fmla="*/ 4646295 h 4646295"/>
                <a:gd name="connsiteX4" fmla="*/ 780097 w 780097"/>
                <a:gd name="connsiteY4" fmla="*/ 4646295 h 4646295"/>
                <a:gd name="connsiteX5" fmla="*/ 0 w 780097"/>
                <a:gd name="connsiteY5" fmla="*/ 4646295 h 4646295"/>
                <a:gd name="connsiteX6" fmla="*/ 0 w 780097"/>
                <a:gd name="connsiteY6" fmla="*/ 4646295 h 4646295"/>
                <a:gd name="connsiteX7" fmla="*/ 0 w 780097"/>
                <a:gd name="connsiteY7" fmla="*/ 130019 h 4646295"/>
                <a:gd name="connsiteX8" fmla="*/ 130019 w 780097"/>
                <a:gd name="connsiteY8" fmla="*/ 0 h 4646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0097" h="4646295">
                  <a:moveTo>
                    <a:pt x="780097" y="774399"/>
                  </a:moveTo>
                  <a:lnTo>
                    <a:pt x="780097" y="3871896"/>
                  </a:lnTo>
                  <a:cubicBezTo>
                    <a:pt x="780097" y="4299588"/>
                    <a:pt x="770324" y="4646295"/>
                    <a:pt x="758267" y="4646295"/>
                  </a:cubicBezTo>
                  <a:lnTo>
                    <a:pt x="0" y="4646295"/>
                  </a:lnTo>
                  <a:lnTo>
                    <a:pt x="0" y="4646295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8267" y="0"/>
                  </a:lnTo>
                  <a:cubicBezTo>
                    <a:pt x="770324" y="0"/>
                    <a:pt x="780097" y="346707"/>
                    <a:pt x="780097" y="774399"/>
                  </a:cubicBezTo>
                  <a:close/>
                </a:path>
              </a:pathLst>
            </a:custGeom>
            <a:ln>
              <a:solidFill>
                <a:srgbClr val="608CAB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1" tIns="47606" rIns="47605" bIns="47607" numCol="1" spcCol="1270" anchor="ctr" anchorCtr="0">
              <a:noAutofit/>
            </a:bodyPr>
            <a:lstStyle/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Всестороннее развитие личности;</a:t>
              </a:r>
            </a:p>
            <a:p>
              <a:pPr marL="64007" lvl="1" indent="-64007" defTabSz="373377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ru-RU" sz="900" dirty="0">
                  <a:solidFill>
                    <a:srgbClr val="053D57"/>
                  </a:solidFill>
                </a:rPr>
                <a:t>Неформальное освоение знаний и приёмов практической деятельности.</a:t>
              </a: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1837442" y="7144528"/>
              <a:ext cx="1136265" cy="993350"/>
            </a:xfrm>
            <a:custGeom>
              <a:avLst/>
              <a:gdLst>
                <a:gd name="connsiteX0" fmla="*/ 0 w 1200150"/>
                <a:gd name="connsiteY0" fmla="*/ 840105 h 840105"/>
                <a:gd name="connsiteX1" fmla="*/ 210026 w 1200150"/>
                <a:gd name="connsiteY1" fmla="*/ 0 h 840105"/>
                <a:gd name="connsiteX2" fmla="*/ 1200150 w 1200150"/>
                <a:gd name="connsiteY2" fmla="*/ 0 h 840105"/>
                <a:gd name="connsiteX3" fmla="*/ 990124 w 1200150"/>
                <a:gd name="connsiteY3" fmla="*/ 840105 h 840105"/>
                <a:gd name="connsiteX4" fmla="*/ 0 w 1200150"/>
                <a:gd name="connsiteY4" fmla="*/ 840105 h 84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150" h="840105">
                  <a:moveTo>
                    <a:pt x="1" y="0"/>
                  </a:moveTo>
                  <a:lnTo>
                    <a:pt x="1200149" y="147018"/>
                  </a:lnTo>
                  <a:lnTo>
                    <a:pt x="1200149" y="840105"/>
                  </a:lnTo>
                  <a:lnTo>
                    <a:pt x="1" y="69308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08CAB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076" tIns="191334" rIns="135077" bIns="191333" numCol="1" spcCol="1270" anchor="ctr" anchorCtr="0">
              <a:noAutofit/>
            </a:bodyPr>
            <a:lstStyle/>
            <a:p>
              <a:pPr algn="ctr" defTabSz="14935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800" dirty="0">
                  <a:solidFill>
                    <a:prstClr val="white"/>
                  </a:solidFill>
                </a:rPr>
                <a:t>Воспитание</a:t>
              </a:r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1834723" y="8139036"/>
              <a:ext cx="1151476" cy="993350"/>
            </a:xfrm>
            <a:custGeom>
              <a:avLst/>
              <a:gdLst>
                <a:gd name="connsiteX0" fmla="*/ 0 w 1200150"/>
                <a:gd name="connsiteY0" fmla="*/ 840105 h 840105"/>
                <a:gd name="connsiteX1" fmla="*/ 210026 w 1200150"/>
                <a:gd name="connsiteY1" fmla="*/ 0 h 840105"/>
                <a:gd name="connsiteX2" fmla="*/ 1200150 w 1200150"/>
                <a:gd name="connsiteY2" fmla="*/ 0 h 840105"/>
                <a:gd name="connsiteX3" fmla="*/ 990124 w 1200150"/>
                <a:gd name="connsiteY3" fmla="*/ 840105 h 840105"/>
                <a:gd name="connsiteX4" fmla="*/ 0 w 1200150"/>
                <a:gd name="connsiteY4" fmla="*/ 840105 h 84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150" h="840105">
                  <a:moveTo>
                    <a:pt x="1" y="0"/>
                  </a:moveTo>
                  <a:lnTo>
                    <a:pt x="1200149" y="147018"/>
                  </a:lnTo>
                  <a:lnTo>
                    <a:pt x="1200149" y="840105"/>
                  </a:lnTo>
                  <a:lnTo>
                    <a:pt x="1" y="69308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08CAB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076" tIns="191334" rIns="135077" bIns="191333" numCol="1" spcCol="1270" anchor="ctr" anchorCtr="0">
              <a:noAutofit/>
            </a:bodyPr>
            <a:lstStyle/>
            <a:p>
              <a:pPr algn="ctr" defTabSz="14935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800" dirty="0">
                  <a:solidFill>
                    <a:prstClr val="white"/>
                  </a:solidFill>
                </a:rPr>
                <a:t>Достижение целей ФГОС</a:t>
              </a:r>
            </a:p>
          </p:txBody>
        </p:sp>
      </p:grpSp>
      <p:sp>
        <p:nvSpPr>
          <p:cNvPr id="33" name="Параллелограмм 32">
            <a:extLst>
              <a:ext uri="{FF2B5EF4-FFF2-40B4-BE49-F238E27FC236}">
                <a16:creationId xmlns:a16="http://schemas.microsoft.com/office/drawing/2014/main" xmlns="" id="{30E484CD-DFE0-4F4D-A537-7DF2F31776FF}"/>
              </a:ext>
            </a:extLst>
          </p:cNvPr>
          <p:cNvSpPr/>
          <p:nvPr/>
        </p:nvSpPr>
        <p:spPr>
          <a:xfrm>
            <a:off x="-1" y="1366842"/>
            <a:ext cx="1923727" cy="256170"/>
          </a:xfrm>
          <a:prstGeom prst="parallelogram">
            <a:avLst/>
          </a:prstGeom>
          <a:solidFill>
            <a:srgbClr val="5CB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512060"/>
            <a:r>
              <a:rPr lang="ru-RU" dirty="0">
                <a:solidFill>
                  <a:prstClr val="white"/>
                </a:solidFill>
              </a:rPr>
              <a:t>Применение</a:t>
            </a:r>
          </a:p>
        </p:txBody>
      </p:sp>
      <p:sp>
        <p:nvSpPr>
          <p:cNvPr id="34" name="Параллелограмм 33">
            <a:extLst>
              <a:ext uri="{FF2B5EF4-FFF2-40B4-BE49-F238E27FC236}">
                <a16:creationId xmlns:a16="http://schemas.microsoft.com/office/drawing/2014/main" xmlns="" id="{A5CC7640-910B-D247-B3DD-A1BA39B61BE7}"/>
              </a:ext>
            </a:extLst>
          </p:cNvPr>
          <p:cNvSpPr/>
          <p:nvPr/>
        </p:nvSpPr>
        <p:spPr>
          <a:xfrm>
            <a:off x="18727" y="3861048"/>
            <a:ext cx="4049218" cy="601206"/>
          </a:xfrm>
          <a:prstGeom prst="parallelogram">
            <a:avLst/>
          </a:prstGeom>
          <a:solidFill>
            <a:srgbClr val="5CB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512060"/>
            <a:r>
              <a:rPr lang="ru-RU" sz="1600" dirty="0">
                <a:solidFill>
                  <a:prstClr val="white"/>
                </a:solidFill>
              </a:rPr>
              <a:t>Единое образовательное и и воспитательное пространство</a:t>
            </a:r>
          </a:p>
        </p:txBody>
      </p:sp>
      <p:sp>
        <p:nvSpPr>
          <p:cNvPr id="29" name="Параллелограмм 28">
            <a:extLst>
              <a:ext uri="{FF2B5EF4-FFF2-40B4-BE49-F238E27FC236}">
                <a16:creationId xmlns:a16="http://schemas.microsoft.com/office/drawing/2014/main" xmlns="" id="{543C2D10-274A-7D4F-9E9D-8700B10048DB}"/>
              </a:ext>
            </a:extLst>
          </p:cNvPr>
          <p:cNvSpPr/>
          <p:nvPr/>
        </p:nvSpPr>
        <p:spPr>
          <a:xfrm>
            <a:off x="4426002" y="1223438"/>
            <a:ext cx="4284103" cy="256170"/>
          </a:xfrm>
          <a:prstGeom prst="parallelogram">
            <a:avLst/>
          </a:prstGeom>
          <a:solidFill>
            <a:srgbClr val="5CB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rtlCol="0" anchor="ctr"/>
          <a:lstStyle/>
          <a:p>
            <a:pPr algn="ctr" defTabSz="512060"/>
            <a:r>
              <a:rPr lang="ru-RU" dirty="0">
                <a:solidFill>
                  <a:prstClr val="white"/>
                </a:solidFill>
              </a:rPr>
              <a:t>Формируемые компетенции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959" y="1569504"/>
            <a:ext cx="4682694" cy="50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68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400" y="6324600"/>
            <a:ext cx="120105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65"/>
              </a:lnSpc>
            </a:pPr>
            <a:r>
              <a:rPr lang="ru-RU" sz="1600" dirty="0">
                <a:solidFill>
                  <a:srgbClr val="053D57"/>
                </a:solidFill>
                <a:latin typeface="Helveticish"/>
              </a:rPr>
              <a:t>3</a:t>
            </a:r>
            <a:endParaRPr lang="en-US" sz="1600" dirty="0">
              <a:solidFill>
                <a:srgbClr val="053D57"/>
              </a:solidFill>
              <a:latin typeface="Helveticish"/>
            </a:endParaRPr>
          </a:p>
        </p:txBody>
      </p:sp>
      <p:sp>
        <p:nvSpPr>
          <p:cNvPr id="24" name="AutoShape 4"/>
          <p:cNvSpPr/>
          <p:nvPr/>
        </p:nvSpPr>
        <p:spPr>
          <a:xfrm>
            <a:off x="0" y="930654"/>
            <a:ext cx="9144000" cy="613057"/>
          </a:xfrm>
          <a:prstGeom prst="rect">
            <a:avLst/>
          </a:prstGeom>
          <a:solidFill>
            <a:srgbClr val="053D57"/>
          </a:solidFill>
        </p:spPr>
      </p:sp>
      <p:sp>
        <p:nvSpPr>
          <p:cNvPr id="5" name="TextBox 5"/>
          <p:cNvSpPr txBox="1"/>
          <p:nvPr/>
        </p:nvSpPr>
        <p:spPr>
          <a:xfrm>
            <a:off x="272505" y="961228"/>
            <a:ext cx="5870392" cy="423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93"/>
              </a:lnSpc>
            </a:pPr>
            <a:r>
              <a:rPr lang="ru-RU" spc="165" dirty="0">
                <a:solidFill>
                  <a:schemeClr val="bg1"/>
                </a:solidFill>
                <a:latin typeface="Helveticish Bold"/>
              </a:rPr>
              <a:t>НОРМАТИВНО-ПРАВОВАЯ БАЗА</a:t>
            </a:r>
            <a:endParaRPr lang="en-US" spc="165" dirty="0">
              <a:solidFill>
                <a:schemeClr val="bg1"/>
              </a:solidFill>
              <a:latin typeface="Helveticish Bold"/>
            </a:endParaRPr>
          </a:p>
        </p:txBody>
      </p:sp>
      <p:sp>
        <p:nvSpPr>
          <p:cNvPr id="3" name="Параллелограмм 2">
            <a:extLst>
              <a:ext uri="{FF2B5EF4-FFF2-40B4-BE49-F238E27FC236}">
                <a16:creationId xmlns:a16="http://schemas.microsoft.com/office/drawing/2014/main" xmlns="" id="{AF37DFF5-F3E6-4698-97A5-9CD823F3BFC2}"/>
              </a:ext>
            </a:extLst>
          </p:cNvPr>
          <p:cNvSpPr/>
          <p:nvPr/>
        </p:nvSpPr>
        <p:spPr>
          <a:xfrm>
            <a:off x="152400" y="1890633"/>
            <a:ext cx="4249245" cy="4318135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8854" tIns="278854" rIns="278854" bIns="278854" numCol="1" spcCol="711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Образовательные путешествия</a:t>
            </a:r>
          </a:p>
        </p:txBody>
      </p:sp>
      <p:sp>
        <p:nvSpPr>
          <p:cNvPr id="7" name="Стрелка: влево 6">
            <a:extLst>
              <a:ext uri="{FF2B5EF4-FFF2-40B4-BE49-F238E27FC236}">
                <a16:creationId xmlns:a16="http://schemas.microsoft.com/office/drawing/2014/main" xmlns="" id="{56C25167-8876-474F-8F5E-569E5D8523C4}"/>
              </a:ext>
            </a:extLst>
          </p:cNvPr>
          <p:cNvSpPr/>
          <p:nvPr/>
        </p:nvSpPr>
        <p:spPr>
          <a:xfrm>
            <a:off x="3968923" y="4458472"/>
            <a:ext cx="1438394" cy="31625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Стрелка: влево 29">
            <a:extLst>
              <a:ext uri="{FF2B5EF4-FFF2-40B4-BE49-F238E27FC236}">
                <a16:creationId xmlns:a16="http://schemas.microsoft.com/office/drawing/2014/main" xmlns="" id="{3370A5CD-A088-4200-BA2F-617FDD44CD07}"/>
              </a:ext>
            </a:extLst>
          </p:cNvPr>
          <p:cNvSpPr/>
          <p:nvPr/>
        </p:nvSpPr>
        <p:spPr>
          <a:xfrm>
            <a:off x="4118417" y="3392787"/>
            <a:ext cx="1438394" cy="31625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608CAB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Стрелка: влево 30">
            <a:extLst>
              <a:ext uri="{FF2B5EF4-FFF2-40B4-BE49-F238E27FC236}">
                <a16:creationId xmlns:a16="http://schemas.microsoft.com/office/drawing/2014/main" xmlns="" id="{82596447-B92C-441F-A207-FA447A99D63C}"/>
              </a:ext>
            </a:extLst>
          </p:cNvPr>
          <p:cNvSpPr/>
          <p:nvPr/>
        </p:nvSpPr>
        <p:spPr>
          <a:xfrm>
            <a:off x="4299511" y="2259468"/>
            <a:ext cx="1438394" cy="31625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5CB37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lIns="51206" tIns="25603" rIns="51206" bIns="25603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32" name="Стрелка: влево 31">
            <a:extLst>
              <a:ext uri="{FF2B5EF4-FFF2-40B4-BE49-F238E27FC236}">
                <a16:creationId xmlns:a16="http://schemas.microsoft.com/office/drawing/2014/main" xmlns="" id="{02CADF47-C66F-450D-8F72-3EE5DBAEC26C}"/>
              </a:ext>
            </a:extLst>
          </p:cNvPr>
          <p:cNvSpPr/>
          <p:nvPr/>
        </p:nvSpPr>
        <p:spPr>
          <a:xfrm>
            <a:off x="3775517" y="5524157"/>
            <a:ext cx="1438394" cy="31625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8064A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xmlns="" id="{C4189E82-900D-4203-A257-BAB945C87787}"/>
              </a:ext>
            </a:extLst>
          </p:cNvPr>
          <p:cNvSpPr/>
          <p:nvPr/>
        </p:nvSpPr>
        <p:spPr>
          <a:xfrm>
            <a:off x="4372596" y="4140200"/>
            <a:ext cx="3540600" cy="952800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1" tIns="68771" rIns="68771" bIns="68771" numCol="1" spcCol="711" anchor="ctr" anchorCtr="0">
            <a:noAutofit/>
          </a:bodyPr>
          <a:lstStyle/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ФЗ-124</a:t>
            </a: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Ведение реестра маршрутов</a:t>
            </a:r>
            <a:r>
              <a:rPr lang="ru-RU" sz="1500" dirty="0"/>
              <a:t> </a:t>
            </a: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xmlns="" id="{B201E61C-E19B-4C6F-BE15-A4F57D437C7A}"/>
              </a:ext>
            </a:extLst>
          </p:cNvPr>
          <p:cNvSpPr/>
          <p:nvPr/>
        </p:nvSpPr>
        <p:spPr>
          <a:xfrm>
            <a:off x="4721525" y="1941319"/>
            <a:ext cx="3540386" cy="952555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3750088"/>
              <a:satOff val="-5627"/>
              <a:lumOff val="-915"/>
              <a:alphaOff val="0"/>
            </a:schemeClr>
          </a:fillRef>
          <a:effectRef idx="0">
            <a:schemeClr val="accent3">
              <a:hueOff val="3750088"/>
              <a:satOff val="-5627"/>
              <a:lumOff val="-9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1" tIns="68771" rIns="68771" bIns="68771" numCol="1" spcCol="711" anchor="ctr" anchorCtr="0">
            <a:noAutofit/>
          </a:bodyPr>
          <a:lstStyle/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500" dirty="0">
              <a:latin typeface="Helveticish" panose="020B0604020202020204" charset="0"/>
              <a:ea typeface="Helveticish" panose="020B0604020202020204" charset="0"/>
              <a:cs typeface="Helveticish" panose="020B0604020202020204" charset="0"/>
            </a:endParaRP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ФЗ-273</a:t>
            </a: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Образовательная деятельность за территорией школы </a:t>
            </a: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5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Параллелограмм 26">
            <a:extLst>
              <a:ext uri="{FF2B5EF4-FFF2-40B4-BE49-F238E27FC236}">
                <a16:creationId xmlns:a16="http://schemas.microsoft.com/office/drawing/2014/main" xmlns="" id="{D9817072-329C-44E4-AE72-A6D10FD9623E}"/>
              </a:ext>
            </a:extLst>
          </p:cNvPr>
          <p:cNvSpPr/>
          <p:nvPr/>
        </p:nvSpPr>
        <p:spPr>
          <a:xfrm>
            <a:off x="4531025" y="3080216"/>
            <a:ext cx="3540386" cy="952800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7500176"/>
              <a:satOff val="-11253"/>
              <a:lumOff val="-1830"/>
              <a:alphaOff val="0"/>
            </a:schemeClr>
          </a:fillRef>
          <a:effectRef idx="0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1" tIns="68771" rIns="68771" bIns="68771" numCol="1" spcCol="711" anchor="ctr" anchorCtr="0">
            <a:noAutofit/>
          </a:bodyPr>
          <a:lstStyle/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5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Roboto" panose="02000000000000000000" pitchFamily="2" charset="0"/>
                <a:ea typeface="Roboto" panose="02000000000000000000" pitchFamily="2" charset="0"/>
              </a:rPr>
              <a:t>ФЗ-132 </a:t>
            </a: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>
                <a:latin typeface="Roboto" panose="02000000000000000000" pitchFamily="2" charset="0"/>
                <a:ea typeface="Roboto" panose="02000000000000000000" pitchFamily="2" charset="0"/>
              </a:rPr>
              <a:t>Проживание и питание в рамках одной услуги (турпакет)</a:t>
            </a:r>
          </a:p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500" dirty="0">
              <a:latin typeface="Helveticish" panose="020B0604020202020204" charset="0"/>
              <a:ea typeface="Helveticish" panose="020B0604020202020204" charset="0"/>
              <a:cs typeface="Helveticish" panose="020B0604020202020204" charset="0"/>
            </a:endParaRPr>
          </a:p>
        </p:txBody>
      </p:sp>
      <p:sp>
        <p:nvSpPr>
          <p:cNvPr id="29" name="Параллелограмм 28">
            <a:extLst>
              <a:ext uri="{FF2B5EF4-FFF2-40B4-BE49-F238E27FC236}">
                <a16:creationId xmlns:a16="http://schemas.microsoft.com/office/drawing/2014/main" xmlns="" id="{F34902E9-7DC9-46DB-9CE4-A2ACB407E506}"/>
              </a:ext>
            </a:extLst>
          </p:cNvPr>
          <p:cNvSpPr/>
          <p:nvPr/>
        </p:nvSpPr>
        <p:spPr>
          <a:xfrm>
            <a:off x="4187277" y="5255967"/>
            <a:ext cx="3540600" cy="952800"/>
          </a:xfrm>
          <a:prstGeom prst="parallelogram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71" tIns="68771" rIns="68771" bIns="68771" numCol="1" spcCol="711" anchor="ctr" anchorCtr="0">
            <a:noAutofit/>
          </a:bodyPr>
          <a:lstStyle/>
          <a:p>
            <a:pPr algn="ctr" defTabSz="64719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dirty="0"/>
              <a:t>Законодательство в части обеспечения </a:t>
            </a:r>
            <a:r>
              <a:rPr lang="ru-RU" sz="1500" dirty="0">
                <a:latin typeface="Helveticish" panose="020B0604020202020204" charset="0"/>
                <a:ea typeface="Helveticish" panose="020B0604020202020204" charset="0"/>
                <a:cs typeface="Helveticish" panose="020B0604020202020204" charset="0"/>
              </a:rPr>
              <a:t>детской</a:t>
            </a:r>
            <a:r>
              <a:rPr lang="ru-RU" sz="1500" dirty="0"/>
              <a:t> безопасности (ГИБДД, МЧС, и т.д.)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84A8916-DAA7-488B-AFDE-889A00A5E4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93837"/>
            <a:ext cx="1864032" cy="588143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7611AE0E-0E74-4888-8494-012138FFF087}"/>
              </a:ext>
            </a:extLst>
          </p:cNvPr>
          <p:cNvGrpSpPr/>
          <p:nvPr/>
        </p:nvGrpSpPr>
        <p:grpSpPr>
          <a:xfrm>
            <a:off x="2183282" y="118168"/>
            <a:ext cx="3773762" cy="616778"/>
            <a:chOff x="3810000" y="286300"/>
            <a:chExt cx="7547523" cy="925167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xmlns="" id="{CDDD6FFF-D085-47B2-A477-044F2DCC7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3810000" y="286300"/>
              <a:ext cx="925167" cy="92516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507B7C93-4258-4566-8995-AE6C7BAB5024}"/>
                </a:ext>
              </a:extLst>
            </p:cNvPr>
            <p:cNvSpPr txBox="1"/>
            <p:nvPr/>
          </p:nvSpPr>
          <p:spPr>
            <a:xfrm>
              <a:off x="4800600" y="487273"/>
              <a:ext cx="6556923" cy="5078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>
                  <a:latin typeface="Roboto" panose="02000000000000000000" pitchFamily="2" charset="0"/>
                  <a:ea typeface="Roboto" panose="02000000000000000000" pitchFamily="2" charset="0"/>
                </a:rPr>
                <a:t>ФЕДЕРАЛЬНЫЙ ЦЕНТР ДОПОЛНИТЕЛЬНОГО ОБРАЗОВАНИЯ</a:t>
              </a:r>
            </a:p>
            <a:p>
              <a:r>
                <a:rPr lang="ru-RU" sz="8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 </a:t>
              </a: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5B92C5F4-B082-428D-AA98-2DC2A38104AF}"/>
              </a:ext>
            </a:extLst>
          </p:cNvPr>
          <p:cNvGrpSpPr/>
          <p:nvPr/>
        </p:nvGrpSpPr>
        <p:grpSpPr>
          <a:xfrm>
            <a:off x="5737904" y="7064"/>
            <a:ext cx="3226584" cy="903782"/>
            <a:chOff x="10210074" y="-12995"/>
            <a:chExt cx="7361556" cy="135567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CDAA728D-ABA5-4E70-A2A2-17DADEB6B9F0}"/>
                </a:ext>
              </a:extLst>
            </p:cNvPr>
            <p:cNvSpPr txBox="1"/>
            <p:nvPr/>
          </p:nvSpPr>
          <p:spPr>
            <a:xfrm>
              <a:off x="11277600" y="342900"/>
              <a:ext cx="6294030" cy="692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800" dirty="0">
                  <a:latin typeface="Roboto" panose="02000000000000000000" pitchFamily="2" charset="0"/>
                  <a:ea typeface="Roboto" panose="02000000000000000000" pitchFamily="2" charset="0"/>
                </a:rPr>
                <a:t>ЦЕНТР ДЕТСКО-ЮНОШЕСКОГО ТУРИЗМА, КРАЕВЕДЕНИЯ </a:t>
              </a:r>
            </a:p>
            <a:p>
              <a:r>
                <a:rPr lang="ru-RU" sz="800" dirty="0">
                  <a:latin typeface="Roboto" panose="02000000000000000000" pitchFamily="2" charset="0"/>
                  <a:ea typeface="Roboto" panose="02000000000000000000" pitchFamily="2" charset="0"/>
                </a:rPr>
                <a:t>И ОРГАНИЗАЦИИ ОТДЫХА И ОЗДОРОВЛЕНИЯ ДЕТЕЙ</a:t>
              </a:r>
            </a:p>
            <a:p>
              <a:r>
                <a:rPr lang="ru-RU" sz="800" dirty="0">
                  <a:latin typeface="Roboto" panose="02000000000000000000" pitchFamily="2" charset="0"/>
                  <a:ea typeface="Roboto" panose="02000000000000000000" pitchFamily="2" charset="0"/>
                </a:rPr>
                <a:t>ФГБОУ ДО ФЦДО</a:t>
              </a:r>
            </a:p>
          </p:txBody>
        </p:sp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xmlns="" id="{F0BE6FF4-7645-49ED-89A9-12E0B0D96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0074" y="-12995"/>
              <a:ext cx="1719851" cy="13556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35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47974"/>
            <a:ext cx="3505511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Учебно-методические комплексы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29228" y="796062"/>
            <a:ext cx="90657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«Школьный познавательный туризм</a:t>
            </a:r>
            <a:r>
              <a:rPr lang="ru-RU" dirty="0" smtClean="0"/>
              <a:t>»                                            «</a:t>
            </a:r>
            <a:r>
              <a:rPr lang="ru-RU" dirty="0"/>
              <a:t>Проектные команды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64088" y="109474"/>
            <a:ext cx="345638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Туристско-краеведческие образовательные маршруты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55080"/>
              </p:ext>
            </p:extLst>
          </p:nvPr>
        </p:nvGraphicFramePr>
        <p:xfrm>
          <a:off x="200641" y="1268760"/>
          <a:ext cx="8634448" cy="56490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0432"/>
                <a:gridCol w="144016"/>
              </a:tblGrid>
              <a:tr h="1834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Вводный блок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 маршрута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727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Программа маршрута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(цель, задачи, объём, содержание и тематика деятельности, формы работы, связь с образовательной программой, ожидаемый результат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Документация по ТБ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Учебно-дидактический блок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Методические рекомендации к учебным и исследовательским заданиям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ТСО и оборудование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366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Наглядно-иллюстративные материалы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Методический блок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Контрольный или индивидуальный текст образовательной экскурсии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Исследовательские задания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Литература для обучающихся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Учебные задания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Литература для педагога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Блок оценочно-диагностических средств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Контрольно-измерительные материалы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Блок информационного обеспечения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Презентационные материалы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Аудио- и видео материалы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83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Картографические материалы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48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100" b="1" i="1" spc="294" dirty="0" smtClean="0">
                <a:solidFill>
                  <a:srgbClr val="053D57"/>
                </a:solidFill>
                <a:latin typeface="Helveticish Bold"/>
              </a:rPr>
              <a:t>Поручение Президента Российской Федерации по итогам заседания Совета по реализации государственной   политики в сфере защиты семьи и детей  от 1 июня 2021 г. №Пр-2254, п.2</a:t>
            </a:r>
          </a:p>
          <a:p>
            <a:pPr marL="0" lvl="1" indent="0" algn="just">
              <a:buNone/>
            </a:pPr>
            <a:endParaRPr lang="ru-RU" dirty="0" smtClean="0">
              <a:solidFill>
                <a:srgbClr val="053D5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just">
              <a:buNone/>
            </a:pPr>
            <a:r>
              <a:rPr lang="ru-RU" sz="24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Правительству Российской Федерации </a:t>
            </a:r>
            <a:r>
              <a:rPr lang="ru-RU" sz="2400" b="0" i="0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0" u="sng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проанализировать</a:t>
            </a:r>
            <a:r>
              <a:rPr lang="ru-RU" sz="2400" b="0" i="0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 совместно с органами исполнительной власти субъектов Российской Федерации </a:t>
            </a:r>
            <a:r>
              <a:rPr lang="ru-RU" sz="2400" b="0" i="0" u="sng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практику организации экскурсий </a:t>
            </a:r>
            <a:r>
              <a:rPr lang="ru-RU" sz="2400" b="0" i="0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для обучающихся общеобразовательных организаций и профессиональных образовательных организаций, а также </a:t>
            </a:r>
            <a:r>
              <a:rPr lang="ru-RU" sz="2400" b="0" i="0" u="sng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представить предложения о совершенствовании деятельности по организации экскурсий</a:t>
            </a:r>
            <a:r>
              <a:rPr lang="ru-RU" sz="2400" b="0" i="0" dirty="0" smtClean="0">
                <a:solidFill>
                  <a:srgbClr val="053D57"/>
                </a:solidFill>
                <a:effectLst/>
                <a:latin typeface="Times New Roman" pitchFamily="18" charset="0"/>
                <a:cs typeface="Times New Roman" pitchFamily="18" charset="0"/>
              </a:rPr>
              <a:t>, регулярном проведении экскурсий, включая экскурсии по историко- культурной, научно-образовательной и патриотической тематике</a:t>
            </a:r>
            <a:r>
              <a:rPr lang="ru-RU" sz="2400" b="0" i="0" dirty="0" smtClean="0">
                <a:solidFill>
                  <a:srgbClr val="053D57"/>
                </a:solidFill>
                <a:effectLst/>
                <a:latin typeface="ITCFranklinGothicW10-Bk 862339"/>
              </a:rPr>
              <a:t>.</a:t>
            </a:r>
            <a:endParaRPr lang="ru-RU" sz="2400" dirty="0" smtClean="0">
              <a:solidFill>
                <a:srgbClr val="053D57"/>
              </a:solidFill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Поручения Президента РФ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26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Поручения Президента РФ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spc="294" dirty="0" smtClean="0">
                <a:solidFill>
                  <a:srgbClr val="053D57"/>
                </a:solidFill>
                <a:latin typeface="Helveticish Bold"/>
              </a:rPr>
              <a:t>Поручение Президента Российской Федерации по итогам встречи со школьниками во Всероссийском детском центре «Океан» 1 сентября 2021 года №Пр-1806, п.3а, п.3б</a:t>
            </a:r>
            <a:endParaRPr lang="ru-RU" sz="2000" dirty="0" smtClean="0">
              <a:solidFill>
                <a:srgbClr val="053D57"/>
              </a:solidFill>
            </a:endParaRPr>
          </a:p>
          <a:p>
            <a:pPr marL="457200" lvl="1" indent="0" algn="just">
              <a:buNone/>
            </a:pP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Рекомендовать органам государственной власти субъектов Российской Федерации обеспечить поддержку школьного познавательного туризма, предусмотрев:</a:t>
            </a:r>
            <a:endParaRPr lang="en-US" sz="1800" dirty="0" smtClean="0">
              <a:solidFill>
                <a:srgbClr val="053D5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а) формирование в каждом субъекте Российской Федерации </a:t>
            </a:r>
            <a:r>
              <a:rPr lang="ru-RU" sz="1800" u="sng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маршрутов</a:t>
            </a: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 для ознакомления детей с историей, культурой, традициями, природой соответствующего региона, а также с лицами, внесшими весомый вклад в его развитие;</a:t>
            </a:r>
            <a:endParaRPr lang="en-US" sz="1800" dirty="0" smtClean="0">
              <a:solidFill>
                <a:srgbClr val="053D57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sz="1800" dirty="0" smtClean="0">
              <a:solidFill>
                <a:srgbClr val="053D57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б) включение посещения маршрутов, сформированных в соответствии с подпунктом «а» настоящего пункта, в программы мероприятий, реализуемых организациями отдыха детей и их оздоровления, </a:t>
            </a:r>
            <a:r>
              <a:rPr lang="ru-RU" sz="1800" u="sng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планы внеурочной деятельности</a:t>
            </a:r>
            <a:r>
              <a:rPr lang="ru-RU" sz="18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, программы академического обмена между общеобразовательными организациями, а также в программы форумов, конгрессов и других мероприятий, организуемых для детей</a:t>
            </a:r>
            <a:r>
              <a:rPr lang="ru-RU" sz="2000" dirty="0" smtClean="0">
                <a:solidFill>
                  <a:srgbClr val="053D5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6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052736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00" dirty="0" smtClean="0">
                <a:solidFill>
                  <a:srgbClr val="C00000"/>
                </a:solidFill>
                <a:latin typeface="Helveticish Bold" charset="0"/>
                <a:ea typeface="Helveticish Bold" charset="0"/>
                <a:cs typeface="Helveticish Bold" charset="0"/>
              </a:rPr>
              <a:t>Распоряжение </a:t>
            </a:r>
          </a:p>
          <a:p>
            <a:pPr algn="just"/>
            <a:r>
              <a:rPr lang="ru-RU" b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департамента образования Владимирской области от </a:t>
            </a:r>
            <a:r>
              <a:rPr lang="ru-RU" b="1" spc="100" dirty="0" smtClean="0">
                <a:solidFill>
                  <a:srgbClr val="C00000"/>
                </a:solidFill>
                <a:latin typeface="Helveticish Bold" charset="0"/>
                <a:ea typeface="Helveticish Bold" charset="0"/>
                <a:cs typeface="Helveticish Bold" charset="0"/>
              </a:rPr>
              <a:t>7 июля 2022 г. № 635</a:t>
            </a:r>
            <a:r>
              <a:rPr lang="ru-RU" b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« О проведении регионального этапа Всероссийского конкурса проектных команд по созданию туристических и экскурсионных маршрутов»</a:t>
            </a:r>
            <a:endParaRPr lang="ru-RU" b="1" spc="100" dirty="0">
              <a:solidFill>
                <a:schemeClr val="tx2">
                  <a:lumMod val="75000"/>
                </a:schemeClr>
              </a:solidFill>
              <a:latin typeface="Helveticish Bold" charset="0"/>
              <a:ea typeface="Helveticish Bold" charset="0"/>
              <a:cs typeface="Helveticish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01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4629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schemeClr val="tx2">
                    <a:lumMod val="75000"/>
                  </a:schemeClr>
                </a:solidFill>
              </a:rPr>
              <a:t>г</a:t>
            </a:r>
            <a:r>
              <a:rPr lang="ru-RU" b="1" i="1" spc="100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ru-RU" sz="2400" b="1" i="1" u="sng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разработать перечень культурно-познавательных маршрутов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, в том числе</a:t>
            </a:r>
            <a:b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</a:b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культурно-познавательных круизов для детей и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молодежи,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включив в него </a:t>
            </a:r>
            <a:r>
              <a:rPr lang="ru-RU" sz="2400" b="1" i="1" u="sng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не </a:t>
            </a:r>
            <a:r>
              <a:rPr lang="ru-RU" sz="2400" b="1" i="1" u="sng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менее 10 </a:t>
            </a:r>
            <a:r>
              <a:rPr lang="ru-RU" sz="2400" b="1" i="1" u="sng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маршрутов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различных по тематике и содержанию, включая 1 -дневные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маршруты для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обучающихся начальных классов, 2-3 дневные маршруты для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обучающихся средних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и старших классов, студентов, предусмотрев меры,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направленные на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использование возможностей региональных и муниципальных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центров детско-юношеского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туризма и краеведения, предприятий туриндустрии и культуры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;</a:t>
            </a:r>
          </a:p>
          <a:p>
            <a:pPr algn="just"/>
            <a:endParaRPr lang="ru-RU" sz="2400" b="1" i="1" dirty="0" smtClean="0">
              <a:solidFill>
                <a:schemeClr val="tx2">
                  <a:lumMod val="75000"/>
                </a:schemeClr>
              </a:solidFill>
              <a:latin typeface="Helveticish Bold" charset="0"/>
              <a:ea typeface="Helveticish Bold" charset="0"/>
              <a:cs typeface="Helveticish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6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е) </a:t>
            </a:r>
            <a:r>
              <a:rPr lang="ru-RU" sz="2400" b="1" i="1" u="sng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обеспечить размещение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информации о перечнях разработанных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маршрутов на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официальных сайтах органов исполнительной власти субъектов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Российской Федерации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, осуществляющих государственное управление в сфере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образования, а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также рассмотреть возможность размещения вышеуказанных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перечней на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информационных ресурсах органов исполнительной власти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субъектов Российской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Федерации, осуществляющих государственное управление в 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сферах организации </a:t>
            </a:r>
            <a:r>
              <a:rPr lang="ru-RU" sz="2400" b="1" i="1" spc="100" dirty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отдыха детей и их оздоровления, туристской деятельности</a:t>
            </a:r>
            <a:r>
              <a:rPr lang="ru-RU" sz="2400" b="1" i="1" spc="100" dirty="0" smtClean="0">
                <a:solidFill>
                  <a:schemeClr val="tx2">
                    <a:lumMod val="75000"/>
                  </a:schemeClr>
                </a:solidFill>
                <a:latin typeface="Helveticish Bold" charset="0"/>
                <a:ea typeface="Helveticish Bold" charset="0"/>
                <a:cs typeface="Helveticish Bold" charset="0"/>
              </a:rPr>
              <a:t>;</a:t>
            </a:r>
          </a:p>
          <a:p>
            <a:pPr algn="just"/>
            <a:endParaRPr lang="ru-RU" sz="2400" b="1" i="1" dirty="0">
              <a:solidFill>
                <a:schemeClr val="tx2">
                  <a:lumMod val="75000"/>
                </a:schemeClr>
              </a:solidFill>
              <a:latin typeface="Helveticish Bold" charset="0"/>
              <a:ea typeface="Helveticish Bold" charset="0"/>
              <a:cs typeface="Helveticish Bold" charset="0"/>
            </a:endParaRPr>
          </a:p>
          <a:p>
            <a:pPr algn="just"/>
            <a:endParaRPr lang="ru-RU" sz="2400" b="1" i="1" dirty="0">
              <a:solidFill>
                <a:schemeClr val="tx2">
                  <a:lumMod val="75000"/>
                </a:schemeClr>
              </a:solidFill>
              <a:latin typeface="Helveticish Bold" charset="0"/>
              <a:ea typeface="Helveticish Bold" charset="0"/>
              <a:cs typeface="Helveticish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2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Helveticish Bold" charset="0"/>
                <a:ea typeface="Helveticish Bold" charset="0"/>
                <a:cs typeface="Helveticish Bold" charset="0"/>
              </a:rPr>
              <a:t>Размещение информации в сети</a:t>
            </a:r>
            <a:endParaRPr lang="ru-RU" b="1" dirty="0">
              <a:solidFill>
                <a:srgbClr val="C00000"/>
              </a:solidFill>
              <a:latin typeface="Helveticish Bold" charset="0"/>
              <a:ea typeface="Helveticish Bold" charset="0"/>
              <a:cs typeface="Helveticish Bold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ru-RU" dirty="0" err="1" smtClean="0">
                <a:hlinkClick r:id="rId2"/>
              </a:rPr>
              <a:t>школьныйтуризм.рф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rcdutk.viro33.ru/index.php/obrazovatelnye-marshruty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fcdtk.ru/page/1593694417925-dokumenty-po-turistskoj-deyatelnosti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58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90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512060">
              <a:lnSpc>
                <a:spcPts val="3293"/>
              </a:lnSpc>
            </a:pPr>
            <a:r>
              <a:rPr lang="ru-RU" b="1" spc="165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ОБРАЗОВАТЕЛЬНАЯ ИДЕЯ МАРШРУТА</a:t>
            </a:r>
            <a:endParaRPr lang="en-US" b="1" spc="165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00111" y="991882"/>
            <a:ext cx="8556582" cy="3699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512060">
              <a:lnSpc>
                <a:spcPts val="3293"/>
              </a:lnSpc>
            </a:pPr>
            <a:r>
              <a:rPr lang="ru-RU" b="1" spc="165" dirty="0">
                <a:solidFill>
                  <a:prstClr val="whit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ОБРАЗОВАТЕЛЬНАЯ ИДЕЯ МАРШРУТА</a:t>
            </a:r>
            <a:endParaRPr lang="en-US" b="1" spc="165" dirty="0">
              <a:solidFill>
                <a:prstClr val="whit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32656"/>
            <a:ext cx="813690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Образовательная идея маршрута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5836" y="991882"/>
            <a:ext cx="288032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Применение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556792"/>
            <a:ext cx="7848872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Виды образовательной деятельности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2120621"/>
            <a:ext cx="3384376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Уровень общего образования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4048" y="2084311"/>
            <a:ext cx="3708628" cy="6463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Уровень дополнительного образования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25" y="2854879"/>
            <a:ext cx="2528876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Основные общеобразовательные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34187" y="2854879"/>
            <a:ext cx="1944215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Программы внеурочной деятельности в соответствии с ФГОС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4128" y="2854879"/>
            <a:ext cx="2592288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Дополнительные общеобразовательные программы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970" y="4581128"/>
            <a:ext cx="7776864" cy="369332"/>
          </a:xfrm>
          <a:prstGeom prst="rect">
            <a:avLst/>
          </a:prstGeom>
          <a:solidFill>
            <a:srgbClr val="7030A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Воспитательная деятельность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5733256"/>
            <a:ext cx="8784976" cy="95410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Единое образовательное и воспитательное пространство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9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428</Words>
  <Application>Microsoft Office PowerPoint</Application>
  <PresentationFormat>Экран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Office Theme</vt:lpstr>
      <vt:lpstr>О создании школьных образовательных маршрутов </vt:lpstr>
      <vt:lpstr>Поручения Президента РФ</vt:lpstr>
      <vt:lpstr>Поручения Президента РФ</vt:lpstr>
      <vt:lpstr>Презентация PowerPoint</vt:lpstr>
      <vt:lpstr>Презентация PowerPoint</vt:lpstr>
      <vt:lpstr>Презентация PowerPoint</vt:lpstr>
      <vt:lpstr>Размещение информации в сети</vt:lpstr>
      <vt:lpstr>Презентация PowerPoint</vt:lpstr>
      <vt:lpstr>ОБРАЗОВАТЕЛЬНАЯ ИДЕЯ МАРШРУТА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Корешкова Надежда Владимировна</dc:creator>
  <cp:lastModifiedBy>O2</cp:lastModifiedBy>
  <cp:revision>26</cp:revision>
  <dcterms:created xsi:type="dcterms:W3CDTF">2022-06-22T07:08:44Z</dcterms:created>
  <dcterms:modified xsi:type="dcterms:W3CDTF">2022-11-16T07:57:19Z</dcterms:modified>
</cp:coreProperties>
</file>