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3" r:id="rId4"/>
    <p:sldId id="268" r:id="rId5"/>
    <p:sldId id="259" r:id="rId6"/>
    <p:sldId id="273" r:id="rId7"/>
    <p:sldId id="274" r:id="rId8"/>
    <p:sldId id="261" r:id="rId9"/>
    <p:sldId id="260" r:id="rId10"/>
    <p:sldId id="275" r:id="rId11"/>
    <p:sldId id="258" r:id="rId12"/>
    <p:sldId id="276" r:id="rId13"/>
    <p:sldId id="272" r:id="rId14"/>
    <p:sldId id="26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85D023A-CED4-47EF-A4F2-7C5679AFDD16}">
          <p14:sldIdLst>
            <p14:sldId id="256"/>
            <p14:sldId id="267"/>
            <p14:sldId id="263"/>
            <p14:sldId id="268"/>
            <p14:sldId id="259"/>
            <p14:sldId id="273"/>
            <p14:sldId id="274"/>
            <p14:sldId id="261"/>
            <p14:sldId id="260"/>
            <p14:sldId id="275"/>
            <p14:sldId id="258"/>
            <p14:sldId id="276"/>
            <p14:sldId id="272"/>
            <p14:sldId id="26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>
        <p:scale>
          <a:sx n="79" d="100"/>
          <a:sy n="79" d="100"/>
        </p:scale>
        <p:origin x="-84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Востребованность ДОП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E88-464B-8711-019775D9A4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E88-464B-8711-019775D9A4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E88-464B-8711-019775D9A484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УДО</c:v>
                </c:pt>
                <c:pt idx="1">
                  <c:v>школы</c:v>
                </c:pt>
                <c:pt idx="2">
                  <c:v>ДОУ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2061</c:v>
                </c:pt>
                <c:pt idx="1">
                  <c:v>1278</c:v>
                </c:pt>
                <c:pt idx="2">
                  <c:v>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E3-4C22-8714-B3B611965B0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СГН</c:v>
                </c:pt>
                <c:pt idx="1">
                  <c:v>ХН</c:v>
                </c:pt>
                <c:pt idx="2">
                  <c:v>ФСН</c:v>
                </c:pt>
                <c:pt idx="3">
                  <c:v>ЕН</c:v>
                </c:pt>
                <c:pt idx="4">
                  <c:v>ТехН</c:v>
                </c:pt>
                <c:pt idx="5">
                  <c:v>ТКН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69</c:v>
                </c:pt>
                <c:pt idx="1">
                  <c:v>768</c:v>
                </c:pt>
                <c:pt idx="2">
                  <c:v>950</c:v>
                </c:pt>
                <c:pt idx="3">
                  <c:v>138</c:v>
                </c:pt>
                <c:pt idx="4">
                  <c:v>230</c:v>
                </c:pt>
                <c:pt idx="5">
                  <c:v>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0C-48BC-A267-B5209F8FD4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СГН</c:v>
                </c:pt>
                <c:pt idx="1">
                  <c:v>ХН</c:v>
                </c:pt>
                <c:pt idx="2">
                  <c:v>ФСН</c:v>
                </c:pt>
                <c:pt idx="3">
                  <c:v>ЕН</c:v>
                </c:pt>
                <c:pt idx="4">
                  <c:v>ТехН</c:v>
                </c:pt>
                <c:pt idx="5">
                  <c:v>ТКН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884</c:v>
                </c:pt>
                <c:pt idx="1">
                  <c:v>606</c:v>
                </c:pt>
                <c:pt idx="2">
                  <c:v>1172</c:v>
                </c:pt>
                <c:pt idx="3">
                  <c:v>244</c:v>
                </c:pt>
                <c:pt idx="4">
                  <c:v>289</c:v>
                </c:pt>
                <c:pt idx="5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90C-48BC-A267-B5209F8FD45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СГН</c:v>
                </c:pt>
                <c:pt idx="1">
                  <c:v>ХН</c:v>
                </c:pt>
                <c:pt idx="2">
                  <c:v>ФСН</c:v>
                </c:pt>
                <c:pt idx="3">
                  <c:v>ЕН</c:v>
                </c:pt>
                <c:pt idx="4">
                  <c:v>ТехН</c:v>
                </c:pt>
                <c:pt idx="5">
                  <c:v>ТКН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907</c:v>
                </c:pt>
                <c:pt idx="1">
                  <c:v>763</c:v>
                </c:pt>
                <c:pt idx="2">
                  <c:v>1156</c:v>
                </c:pt>
                <c:pt idx="3">
                  <c:v>243</c:v>
                </c:pt>
                <c:pt idx="4">
                  <c:v>264</c:v>
                </c:pt>
                <c:pt idx="5">
                  <c:v>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90C-48BC-A267-B5209F8FD4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37120"/>
        <c:axId val="157429696"/>
      </c:barChart>
      <c:catAx>
        <c:axId val="128837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7429696"/>
        <c:crosses val="autoZero"/>
        <c:auto val="1"/>
        <c:lblAlgn val="ctr"/>
        <c:lblOffset val="100"/>
        <c:noMultiLvlLbl val="0"/>
      </c:catAx>
      <c:valAx>
        <c:axId val="157429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837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СГН</c:v>
                </c:pt>
                <c:pt idx="1">
                  <c:v>ХН</c:v>
                </c:pt>
                <c:pt idx="2">
                  <c:v>ФСН</c:v>
                </c:pt>
                <c:pt idx="3">
                  <c:v>ЕН</c:v>
                </c:pt>
                <c:pt idx="4">
                  <c:v>ТН</c:v>
                </c:pt>
                <c:pt idx="5">
                  <c:v>ТКН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</c:v>
                </c:pt>
                <c:pt idx="1">
                  <c:v>25</c:v>
                </c:pt>
                <c:pt idx="2">
                  <c:v>21</c:v>
                </c:pt>
                <c:pt idx="3">
                  <c:v>8</c:v>
                </c:pt>
                <c:pt idx="4">
                  <c:v>13</c:v>
                </c:pt>
                <c:pt idx="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2F-4D3A-9868-82E62F7798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СГН</c:v>
                </c:pt>
                <c:pt idx="1">
                  <c:v>ХН</c:v>
                </c:pt>
                <c:pt idx="2">
                  <c:v>ФСН</c:v>
                </c:pt>
                <c:pt idx="3">
                  <c:v>ЕН</c:v>
                </c:pt>
                <c:pt idx="4">
                  <c:v>ТН</c:v>
                </c:pt>
                <c:pt idx="5">
                  <c:v>ТКН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26</c:v>
                </c:pt>
                <c:pt idx="1">
                  <c:v>27</c:v>
                </c:pt>
                <c:pt idx="2">
                  <c:v>32</c:v>
                </c:pt>
                <c:pt idx="3">
                  <c:v>12</c:v>
                </c:pt>
                <c:pt idx="4">
                  <c:v>19</c:v>
                </c:pt>
                <c:pt idx="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2F-4D3A-9868-82E62F7798A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СГН</c:v>
                </c:pt>
                <c:pt idx="1">
                  <c:v>ХН</c:v>
                </c:pt>
                <c:pt idx="2">
                  <c:v>ФСН</c:v>
                </c:pt>
                <c:pt idx="3">
                  <c:v>ЕН</c:v>
                </c:pt>
                <c:pt idx="4">
                  <c:v>ТН</c:v>
                </c:pt>
                <c:pt idx="5">
                  <c:v>ТКН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29</c:v>
                </c:pt>
                <c:pt idx="1">
                  <c:v>38</c:v>
                </c:pt>
                <c:pt idx="2">
                  <c:v>38</c:v>
                </c:pt>
                <c:pt idx="3">
                  <c:v>13</c:v>
                </c:pt>
                <c:pt idx="4">
                  <c:v>17</c:v>
                </c:pt>
                <c:pt idx="5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92F-4D3A-9868-82E62F7798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37632"/>
        <c:axId val="157431424"/>
      </c:barChart>
      <c:catAx>
        <c:axId val="128837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7431424"/>
        <c:crosses val="autoZero"/>
        <c:auto val="1"/>
        <c:lblAlgn val="ctr"/>
        <c:lblOffset val="100"/>
        <c:noMultiLvlLbl val="0"/>
      </c:catAx>
      <c:valAx>
        <c:axId val="157431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837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ДООП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003-493F-B76B-32EB5E1E3F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003-493F-B76B-32EB5E1E3F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003-493F-B76B-32EB5E1E3F81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УДО</c:v>
                </c:pt>
                <c:pt idx="1">
                  <c:v>школы</c:v>
                </c:pt>
                <c:pt idx="2">
                  <c:v>ДОУ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</c:v>
                </c:pt>
                <c:pt idx="1">
                  <c:v>65</c:v>
                </c:pt>
                <c:pt idx="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003-493F-B76B-32EB5E1E3F8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Распределение ДООП по направленностям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Рапраделение по направленностям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03D-47F4-9797-B36B6536C3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03D-47F4-9797-B36B6536C3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03D-47F4-9797-B36B6536C3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03D-47F4-9797-B36B6536C34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03D-47F4-9797-B36B6536C34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03D-47F4-9797-B36B6536C34D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Худ</c:v>
                </c:pt>
                <c:pt idx="1">
                  <c:v>СГН</c:v>
                </c:pt>
                <c:pt idx="2">
                  <c:v>ФСН</c:v>
                </c:pt>
                <c:pt idx="3">
                  <c:v>ТКН</c:v>
                </c:pt>
                <c:pt idx="4">
                  <c:v>ТехН</c:v>
                </c:pt>
                <c:pt idx="5">
                  <c:v>ЕНН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12-4E64-A5A9-D1CF5E5BD83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4">
        <a:lumMod val="60000"/>
        <a:lumOff val="40000"/>
      </a:schemeClr>
    </a:solidFill>
    <a:ln>
      <a:solidFill>
        <a:schemeClr val="accent2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Востребованность ДОП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69A-43BB-A528-15B7F9AB0D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69A-43BB-A528-15B7F9AB0D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69A-43BB-A528-15B7F9AB0D21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УДО</c:v>
                </c:pt>
                <c:pt idx="1">
                  <c:v>школы</c:v>
                </c:pt>
                <c:pt idx="2">
                  <c:v>ДОУ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21</c:v>
                </c:pt>
                <c:pt idx="2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69A-43BB-A528-15B7F9AB0D2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92D050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Востребованность по направленностям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ХН</c:v>
                </c:pt>
                <c:pt idx="1">
                  <c:v>СГН</c:v>
                </c:pt>
                <c:pt idx="2">
                  <c:v>ФСН</c:v>
                </c:pt>
                <c:pt idx="3">
                  <c:v>ТКН</c:v>
                </c:pt>
                <c:pt idx="4">
                  <c:v>ТехН</c:v>
                </c:pt>
                <c:pt idx="5">
                  <c:v>ЕНН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</c:v>
                </c:pt>
                <c:pt idx="1">
                  <c:v>41</c:v>
                </c:pt>
                <c:pt idx="2">
                  <c:v>16</c:v>
                </c:pt>
                <c:pt idx="3">
                  <c:v>0</c:v>
                </c:pt>
                <c:pt idx="4">
                  <c:v>16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F8-424C-8F47-2663FA9C4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526784"/>
        <c:axId val="43367168"/>
      </c:barChart>
      <c:catAx>
        <c:axId val="12952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367168"/>
        <c:crosses val="autoZero"/>
        <c:auto val="1"/>
        <c:lblAlgn val="ctr"/>
        <c:lblOffset val="100"/>
        <c:noMultiLvlLbl val="0"/>
      </c:catAx>
      <c:valAx>
        <c:axId val="4336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52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FF9999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Востребованность по направленностям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ХН</c:v>
                </c:pt>
                <c:pt idx="1">
                  <c:v>СГН</c:v>
                </c:pt>
                <c:pt idx="2">
                  <c:v>ЕН</c:v>
                </c:pt>
                <c:pt idx="3">
                  <c:v>ТН</c:v>
                </c:pt>
                <c:pt idx="4">
                  <c:v>ТКН</c:v>
                </c:pt>
                <c:pt idx="5">
                  <c:v>ФСН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281</c:v>
                </c:pt>
                <c:pt idx="1">
                  <c:v>383</c:v>
                </c:pt>
                <c:pt idx="2">
                  <c:v>208</c:v>
                </c:pt>
                <c:pt idx="3">
                  <c:v>231</c:v>
                </c:pt>
                <c:pt idx="4">
                  <c:v>46</c:v>
                </c:pt>
                <c:pt idx="5">
                  <c:v>212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DA-49DB-AC54-0B9692565B3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solidFill>
      <a:srgbClr val="00B0F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Востребованность по направленностям</a:t>
            </a:r>
          </a:p>
        </c:rich>
      </c:tx>
      <c:layout>
        <c:manualLayout>
          <c:xMode val="edge"/>
          <c:yMode val="edge"/>
          <c:x val="0.23803879032452077"/>
          <c:y val="3.779514436554749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Восстребованность по направленностям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ЕН</c:v>
                </c:pt>
                <c:pt idx="1">
                  <c:v>СГН</c:v>
                </c:pt>
                <c:pt idx="2">
                  <c:v>ТН</c:v>
                </c:pt>
                <c:pt idx="3">
                  <c:v>ТКН</c:v>
                </c:pt>
                <c:pt idx="4">
                  <c:v>ХН</c:v>
                </c:pt>
                <c:pt idx="5">
                  <c:v>ФСН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128</c:v>
                </c:pt>
                <c:pt idx="1">
                  <c:v>184</c:v>
                </c:pt>
                <c:pt idx="2">
                  <c:v>9</c:v>
                </c:pt>
                <c:pt idx="3">
                  <c:v>66</c:v>
                </c:pt>
                <c:pt idx="4">
                  <c:v>302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E8-473B-BDEE-052AFBF1D4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21499165956275"/>
          <c:y val="0.27523230952470706"/>
          <c:w val="0.15394139753866865"/>
          <c:h val="0.68357131378302616"/>
        </c:manualLayout>
      </c:layout>
      <c:overlay val="0"/>
    </c:legend>
    <c:plotVisOnly val="1"/>
    <c:dispBlanksAs val="gap"/>
    <c:showDLblsOverMax val="0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Востребованность по направленностям</a:t>
            </a:r>
          </a:p>
        </c:rich>
      </c:tx>
      <c:layout>
        <c:manualLayout>
          <c:xMode val="edge"/>
          <c:yMode val="edge"/>
          <c:x val="0.23803879032452077"/>
          <c:y val="3.779514436554749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Восстребованность по направленностям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ЕН</c:v>
                </c:pt>
                <c:pt idx="1">
                  <c:v>СГН</c:v>
                </c:pt>
                <c:pt idx="2">
                  <c:v>ТН</c:v>
                </c:pt>
                <c:pt idx="3">
                  <c:v>ТКН</c:v>
                </c:pt>
                <c:pt idx="4">
                  <c:v>ХН</c:v>
                </c:pt>
                <c:pt idx="5">
                  <c:v>ФСН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  <c:pt idx="4">
                  <c:v>139</c:v>
                </c:pt>
                <c:pt idx="5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02-4E6B-ACCC-6EA2A6E5D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21499165956275"/>
          <c:y val="0.27523230952470706"/>
          <c:w val="0.15394139753866865"/>
          <c:h val="0.68357131378302616"/>
        </c:manualLayout>
      </c:layout>
      <c:overlay val="0"/>
    </c:legend>
    <c:plotVisOnly val="1"/>
    <c:dispBlanksAs val="gap"/>
    <c:showDLblsOverMax val="0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Распределение</a:t>
            </a:r>
            <a:r>
              <a:rPr lang="ru-RU" baseline="0" dirty="0"/>
              <a:t> по поставщикам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Восстребованность по направленностям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ЦВР</c:v>
                </c:pt>
                <c:pt idx="1">
                  <c:v>ДООСЦ</c:v>
                </c:pt>
                <c:pt idx="2">
                  <c:v>ДОУ Кр.Горбатка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149</c:v>
                </c:pt>
                <c:pt idx="1">
                  <c:v>30</c:v>
                </c:pt>
                <c:pt idx="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53-4F8E-8C4C-F1C8E17189B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64B8F7-4308-4347-AB3A-5196FE707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A9D4169-B52A-493C-8073-722630BEB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902AFC9-C058-470F-8CA2-3AD94154D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7CB9C3A-CEBA-46F1-BBD8-C46A6F80B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CE0F43-83CA-452C-B9DF-AE7074AED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33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434C29-11BB-4AF9-9CF6-D055E3292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7F12772-B57A-46F0-969B-ED3AF32F1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904A751-5122-4903-A42A-48B109E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D5B96E5-D162-4195-8DD9-74568BA0B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748A84-E452-47CD-82DB-60B50FD5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A127201-6BDD-4E1D-98DD-46EF15A77A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F85AA4E-C763-4534-9785-4E2FE2B8A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1424C7B-B4FE-4D36-B2F8-2A0E73A3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94C8D4-C588-4BFF-AC70-61B776CF4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43BFDF9-CD2C-4A98-A188-31AD1933D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4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170EDE-C2DA-474E-B20B-D7B30077A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1AFE4F-8561-4AAE-8CFB-A89D50C92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E6663C5-A777-4CE9-B3AD-70536686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D9B7D9F-BA76-449A-8B3E-089ACCD44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89CCC7-F5A2-4DB9-8B7B-36FEAC917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54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C50300-15AB-4F34-9FCA-DE6C9AF8F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A870FDC-B3A7-47CA-916C-C522A73D2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DE13389-AF9E-4A6C-9738-AF0578CC6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0CA80F-A31C-4773-84D8-42BFE21E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793CD95-90B2-4707-B07A-6C1E1F92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6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AED490-49DF-4329-8330-693C69F3F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BB93C6-2C87-45B8-9B23-160002573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BE654F8-7F33-4225-99A1-02904037D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7C04FCC-6340-4635-8AA9-8B1460F24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8A3C926-A6BA-417E-A9D9-2BEB0B8E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8414BBC-0573-4D98-82A0-0E3D1D5C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3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68472E-38B6-4AD4-AF0D-812E0591D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72D3DFA-C1B1-40AE-A8AA-EB3E91D45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41F1F4F-6740-40E2-8E2C-22A1D5289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9A616DB-23CA-4709-A7E6-4F327D113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337D201-5036-484D-9447-26933902D0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5BFDAB2-B61F-4704-91E9-1D09C809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5C786E1-F7A8-4BD1-8FDD-519A11D99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0E8303E-E0B0-4B42-B7F3-6E6292DD0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F04CB7-15F0-4187-8E2D-99AC9924B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E3D19E3-7232-4861-921E-76E937AE1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A00EBCB-FBE1-4858-B087-29D66256E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CE91701-414A-44F5-9A33-F613E17C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06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DCC4AF0-00C3-47DF-B81F-C74D9F5B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DD85E13-546B-4F7E-9A88-7BBA070AC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20D1879-2CCF-44B5-BF83-BCD55363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E65BCC-FBF3-4706-8A65-177D6D01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5CDAC29-E9F9-4D47-9E6B-F4A876450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BD7328D-247F-4F8E-BDEC-627B476BC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B4627C9-9539-417B-A7B4-5E389A5C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263C712-50E9-4C66-AFCC-605AE215C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746B939-A028-451F-BC6E-E3246B470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44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8A7761-C64E-41A5-83B3-BCEDD2E75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5BD6FA3-7A3D-45DA-8BBB-6F7E22E9AD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C67B0F7-5F2B-4693-A151-5D4C6DABD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1246D15-A233-4E89-96D4-E66436AC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C7BABED-013F-4389-84DC-54347EC72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35EBEC9-DDB4-4735-B550-E4DF52F00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54183A-168C-4069-88E3-D29A5A001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E025C1E-8EF5-4153-965A-DC2914D87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810D75A-C76F-49FC-B1FE-3F3F40A4A6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18ED-A4F1-422D-86D4-4940C36044D2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DAADD14-A567-43FE-9E61-A5604C49F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92021B-ACDF-4142-B2B1-B3B76E57B8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83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45DB6E-DB69-4AB3-B057-D6107D0F2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2164" y="1163184"/>
            <a:ext cx="9144000" cy="3367994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solidFill>
                  <a:srgbClr val="FF0000"/>
                </a:solidFill>
              </a:rPr>
              <a:t>тоги </a:t>
            </a:r>
            <a:r>
              <a:rPr lang="ru-RU" sz="4000" b="1" dirty="0">
                <a:solidFill>
                  <a:srgbClr val="FF0000"/>
                </a:solidFill>
              </a:rPr>
              <a:t>регионального мониторинга программ дополнительного образования детей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chemeClr val="accent1"/>
                </a:solidFill>
              </a:rPr>
              <a:t>Селивановского района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2400" b="1" i="1" dirty="0" smtClean="0"/>
              <a:t>по состоянию на 1</a:t>
            </a:r>
            <a:r>
              <a:rPr lang="ru-RU" sz="2400" b="1" i="1" dirty="0" smtClean="0"/>
              <a:t> </a:t>
            </a:r>
            <a:r>
              <a:rPr lang="ru-RU" sz="2400" b="1" i="1" dirty="0"/>
              <a:t>марта 2023 года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D0D9F5F-2B7F-46B8-A17F-E4138A1EE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8335" y="5241471"/>
            <a:ext cx="5761265" cy="1502230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Региональный модельный центр дополнительного образования </a:t>
            </a:r>
            <a:r>
              <a:rPr lang="ru-RU" sz="2000" dirty="0"/>
              <a:t>детей </a:t>
            </a:r>
            <a:r>
              <a:rPr lang="ru-RU" sz="2000" dirty="0" smtClean="0"/>
              <a:t>Владимирской </a:t>
            </a:r>
            <a:r>
              <a:rPr lang="ru-RU" sz="2000" dirty="0"/>
              <a:t>области</a:t>
            </a:r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74"/>
            <a:ext cx="1662793" cy="149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11"/>
          <p:cNvSpPr/>
          <p:nvPr/>
        </p:nvSpPr>
        <p:spPr>
          <a:xfrm>
            <a:off x="11168743" y="41273"/>
            <a:ext cx="907005" cy="1803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2" descr="C:\Users\Екатерина\Desktop\гербы\селиваново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4" y="2019297"/>
            <a:ext cx="1300163" cy="163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968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5F45B2-097C-4B0E-8BC7-EB8F3DF08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Сертифицированные программы и конкурентная среда в сфере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</a:rPr>
              <a:t>дод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66845A-09A4-4ECA-BA54-7FBC11506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635"/>
            <a:ext cx="10515600" cy="50941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12 ДООП, 196 обучающихся </a:t>
            </a:r>
            <a:r>
              <a:rPr lang="ru-RU" dirty="0">
                <a:solidFill>
                  <a:srgbClr val="FF0000"/>
                </a:solidFill>
              </a:rPr>
              <a:t>(+7 ДООП, 86 чел. с 2022 г.)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dirty="0"/>
              <a:t>! 0 ДООП туристско-краеведческой, технической и естественнонаучной направленностей с 2021 года, </a:t>
            </a:r>
          </a:p>
          <a:p>
            <a:pPr marL="0" indent="0" algn="just">
              <a:buNone/>
            </a:pPr>
            <a:r>
              <a:rPr lang="ru-RU" sz="2000" dirty="0"/>
              <a:t>! Включено ДОУ с 2022-2023 уч. года</a:t>
            </a:r>
          </a:p>
          <a:p>
            <a:pPr marL="0" indent="0" algn="just">
              <a:buNone/>
            </a:pPr>
            <a:r>
              <a:rPr lang="ru-RU" sz="2000" dirty="0"/>
              <a:t>! 5,7 % детей обучаются по сертифицированным программам о общего количества детей  района (5-17 лет)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90440444"/>
              </p:ext>
            </p:extLst>
          </p:nvPr>
        </p:nvGraphicFramePr>
        <p:xfrm>
          <a:off x="418998" y="1979125"/>
          <a:ext cx="5291689" cy="3024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63792491"/>
              </p:ext>
            </p:extLst>
          </p:nvPr>
        </p:nvGraphicFramePr>
        <p:xfrm>
          <a:off x="410372" y="1901487"/>
          <a:ext cx="5291689" cy="3024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979616934"/>
              </p:ext>
            </p:extLst>
          </p:nvPr>
        </p:nvGraphicFramePr>
        <p:xfrm>
          <a:off x="6109557" y="1915864"/>
          <a:ext cx="5291689" cy="3024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Picture 2" descr="C:\Users\Екатерина\Desktop\гербы\селиваново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771" y="84293"/>
            <a:ext cx="650081" cy="81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650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8A48D3-8CA0-4DE0-9B2D-701F82ABD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119" y="365125"/>
            <a:ext cx="10587681" cy="106002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Востребованные программы по направленностям: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AA27B80-5043-4A3B-92D2-5EF5C699B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392066"/>
              </p:ext>
            </p:extLst>
          </p:nvPr>
        </p:nvGraphicFramePr>
        <p:xfrm>
          <a:off x="693963" y="1363437"/>
          <a:ext cx="10858500" cy="4829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43149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Социально-гуманитарная направленность: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Всего </a:t>
                      </a:r>
                      <a:r>
                        <a:rPr lang="ru-RU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: 29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Обучающихся: 907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Поставщики: УДОД – 11 </a:t>
                      </a:r>
                      <a:r>
                        <a:rPr lang="ru-RU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 , 524 чел.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ОО - 18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, 383 чел.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ДОУ – 0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Художественная направленность:</a:t>
                      </a:r>
                    </a:p>
                    <a:p>
                      <a:endParaRPr lang="ru-RU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Всего </a:t>
                      </a:r>
                      <a:r>
                        <a:rPr lang="ru-RU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: 38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Обучающихся: 763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Поставщики: УДОД – 25 </a:t>
                      </a:r>
                      <a:r>
                        <a:rPr lang="ru-RU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 , 482 чел.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ОО - 11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, 259 чел.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ДОУ – 2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, 22 чел.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Физкультурно-спортивная направленность:</a:t>
                      </a:r>
                    </a:p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Всего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: 38</a:t>
                      </a:r>
                    </a:p>
                    <a:p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Обучающихся: 1156</a:t>
                      </a:r>
                    </a:p>
                    <a:p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Поставщики: УДОД – 25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, 944 чел.</a:t>
                      </a:r>
                    </a:p>
                    <a:p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ОО – 13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, 199 чел.</a:t>
                      </a:r>
                    </a:p>
                    <a:p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ДОУ – 1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, 13 чел.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9671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Естественнонаучная направленность: 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13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Обучающихся: 243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Поставщики: УДОД – 2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, 35 чел.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ОО – 10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, 208 чел.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Техническая направленность:</a:t>
                      </a:r>
                    </a:p>
                    <a:p>
                      <a:endParaRPr lang="ru-RU" dirty="0"/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 17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Обучающихся: 264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Поставщики: УДОД</a:t>
                      </a:r>
                      <a:r>
                        <a:rPr lang="ru-RU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– 3 </a:t>
                      </a:r>
                      <a:r>
                        <a:rPr lang="ru-RU" sz="18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, 33 чел.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ОО – 14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, 231 чел.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Туристско-краеведческая направленность: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 6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Обучающихся: 89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Поставщики: УДОД -  3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43 чел.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ОО – 3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, 46 чел.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9" name="Picture 2" descr="F:\Pictures\Pictures\pictures\7f72d5f6e7e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139" y="1749228"/>
            <a:ext cx="453730" cy="67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F:\Pictures\Pictures\pictures\7f72d5f6e7e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0594" y="1559449"/>
            <a:ext cx="453730" cy="67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Екатерина\Desktop\гербы\селиваново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769" y="79232"/>
            <a:ext cx="650081" cy="81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154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272578"/>
              </p:ext>
            </p:extLst>
          </p:nvPr>
        </p:nvGraphicFramePr>
        <p:xfrm>
          <a:off x="629728" y="350909"/>
          <a:ext cx="10868300" cy="4074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F8A48D3-8CA0-4DE0-9B2D-701F82ABD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5" y="84294"/>
            <a:ext cx="10111596" cy="4850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Зачисления по направленностям: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003396862"/>
              </p:ext>
            </p:extLst>
          </p:nvPr>
        </p:nvGraphicFramePr>
        <p:xfrm>
          <a:off x="1017916" y="4701397"/>
          <a:ext cx="10627743" cy="205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F8A48D3-8CA0-4DE0-9B2D-701F82ABDD69}"/>
              </a:ext>
            </a:extLst>
          </p:cNvPr>
          <p:cNvSpPr txBox="1">
            <a:spLocks/>
          </p:cNvSpPr>
          <p:nvPr/>
        </p:nvSpPr>
        <p:spPr>
          <a:xfrm>
            <a:off x="1183874" y="4368747"/>
            <a:ext cx="10111596" cy="485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FF0000"/>
                </a:solidFill>
              </a:rPr>
              <a:t>Спектр предлагаемых программ по направленностям:</a:t>
            </a:r>
          </a:p>
        </p:txBody>
      </p:sp>
      <p:pic>
        <p:nvPicPr>
          <p:cNvPr id="10" name="Picture 2" descr="C:\Users\Екатерина\Desktop\гербы\селиваново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769" y="79232"/>
            <a:ext cx="650081" cy="81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946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5F45B2-097C-4B0E-8BC7-EB8F3DF08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705" y="10207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Невостребованные программы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134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программы– статус «активный», определены в реестры, 0 зачислений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66845A-09A4-4ECA-BA54-7FBC11506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Екатерина\Desktop\гербы\селиванов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771" y="84293"/>
            <a:ext cx="650081" cy="81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687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987D5A-EA18-4AA7-B6B8-7B9906D8B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Проблемные зоны: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3CD5ED-74D9-4036-B031-91F94FE5E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1600200"/>
            <a:ext cx="10504714" cy="45767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Нет своевременности, необходимости программы.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Нет особенности организации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образовательного процесса.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Задачи </a:t>
            </a: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 соответствуют планируемым результатам.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Нет кадрового обеспечения.</a:t>
            </a:r>
            <a:b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Нет характеристики помещения.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Нет количественного описания инвентаря и оборудования.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</a:t>
            </a: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Нет оценочных материалов.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Екатерина\Desktop\гербы\селиванов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771" y="84293"/>
            <a:ext cx="650081" cy="81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6A12D4E-97EF-0A71-6F8F-C41854E5A399}"/>
              </a:ext>
            </a:extLst>
          </p:cNvPr>
          <p:cNvSpPr txBox="1"/>
          <p:nvPr/>
        </p:nvSpPr>
        <p:spPr>
          <a:xfrm>
            <a:off x="1845276" y="4994359"/>
            <a:ext cx="878977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</a:rPr>
              <a:t>К 1 сентября 2023 г. все программы должны строго соответствовать структуре ДООП.</a:t>
            </a:r>
          </a:p>
        </p:txBody>
      </p:sp>
    </p:spTree>
    <p:extLst>
      <p:ext uri="{BB962C8B-B14F-4D97-AF65-F5344CB8AC3E}">
        <p14:creationId xmlns:p14="http://schemas.microsoft.com/office/powerpoint/2010/main" val="3737710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8A48D3-8CA0-4DE0-9B2D-701F82ABD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507" y="365125"/>
            <a:ext cx="10235293" cy="106002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Полный спектр активных программ на портале-навигаторе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https://33.pfdo.ru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AA27B80-5043-4A3B-92D2-5EF5C699B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7" y="1285336"/>
            <a:ext cx="5027453" cy="2550177"/>
          </a:xfrm>
          <a:solidFill>
            <a:srgbClr val="92D050"/>
          </a:solidFill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000" b="1" dirty="0" err="1">
                <a:solidFill>
                  <a:schemeClr val="accent1"/>
                </a:solidFill>
              </a:rPr>
              <a:t>Селивановский</a:t>
            </a:r>
            <a:r>
              <a:rPr lang="ru-RU" sz="4000" b="1" dirty="0">
                <a:solidFill>
                  <a:schemeClr val="accent1"/>
                </a:solidFill>
              </a:rPr>
              <a:t> район, 1 марта 2021 года: </a:t>
            </a:r>
          </a:p>
          <a:p>
            <a:pPr algn="just"/>
            <a:r>
              <a:rPr lang="ru-RU" sz="4000" dirty="0" smtClean="0"/>
              <a:t>92 </a:t>
            </a:r>
            <a:r>
              <a:rPr lang="ru-RU" sz="4000" dirty="0">
                <a:solidFill>
                  <a:srgbClr val="FF0000"/>
                </a:solidFill>
              </a:rPr>
              <a:t>активная</a:t>
            </a:r>
            <a:r>
              <a:rPr lang="ru-RU" sz="4000" dirty="0"/>
              <a:t> программа (реестры бюджетных, сертифицированных и платных программ)</a:t>
            </a:r>
          </a:p>
          <a:p>
            <a:pPr algn="just"/>
            <a:r>
              <a:rPr lang="ru-RU" sz="4000" dirty="0"/>
              <a:t>2847 детей обучаются по программам </a:t>
            </a:r>
            <a:r>
              <a:rPr lang="ru-RU" sz="4000" dirty="0" err="1"/>
              <a:t>дод</a:t>
            </a:r>
            <a:r>
              <a:rPr lang="ru-RU" sz="4000" dirty="0"/>
              <a:t> (количество зачислений!)</a:t>
            </a:r>
          </a:p>
          <a:p>
            <a:pPr marL="0" indent="0" algn="just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57</a:t>
            </a:r>
            <a:r>
              <a:rPr lang="ru-RU" sz="4000" dirty="0">
                <a:solidFill>
                  <a:srgbClr val="00B050"/>
                </a:solidFill>
              </a:rPr>
              <a:t>% охват сертификатами </a:t>
            </a:r>
            <a:r>
              <a:rPr lang="ru-RU" sz="4000" dirty="0" err="1" smtClean="0">
                <a:solidFill>
                  <a:srgbClr val="00B050"/>
                </a:solidFill>
              </a:rPr>
              <a:t>дод</a:t>
            </a:r>
            <a:endParaRPr lang="ru-RU" sz="4000" dirty="0">
              <a:solidFill>
                <a:srgbClr val="00B050"/>
              </a:solidFill>
            </a:endParaRPr>
          </a:p>
          <a:p>
            <a:pPr algn="just"/>
            <a:r>
              <a:rPr lang="ru-RU" sz="4000" dirty="0"/>
              <a:t>34 программы  - учреждения дополнительного образования (МБУДО «</a:t>
            </a:r>
            <a:r>
              <a:rPr lang="ru-RU" sz="4000" dirty="0" err="1"/>
              <a:t>Селивановская</a:t>
            </a:r>
            <a:r>
              <a:rPr lang="ru-RU" sz="4000" dirty="0"/>
              <a:t> ДШИ», МБОУ ДО «ДООСЦ», МБОУ ДО «ЦВР») (1745 детей)</a:t>
            </a:r>
          </a:p>
          <a:p>
            <a:pPr algn="just"/>
            <a:r>
              <a:rPr lang="ru-RU" sz="4000" dirty="0"/>
              <a:t>49 программ школ (932 ребенка) </a:t>
            </a:r>
          </a:p>
          <a:p>
            <a:pPr algn="just"/>
            <a:r>
              <a:rPr lang="ru-RU" sz="4000" dirty="0"/>
              <a:t>8 ДОУ (152 ребенка)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Екатерина\Desktop\гербы\селиванов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771" y="84293"/>
            <a:ext cx="650081" cy="81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6AFC9630-9342-49CC-8E39-6E165B14672A}"/>
              </a:ext>
            </a:extLst>
          </p:cNvPr>
          <p:cNvSpPr txBox="1">
            <a:spLocks/>
          </p:cNvSpPr>
          <p:nvPr/>
        </p:nvSpPr>
        <p:spPr>
          <a:xfrm>
            <a:off x="527958" y="3909459"/>
            <a:ext cx="5061959" cy="2612111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900" b="1" dirty="0">
                <a:solidFill>
                  <a:schemeClr val="accent1"/>
                </a:solidFill>
              </a:rPr>
              <a:t>Селивановский район, 1 марта 2022 года: </a:t>
            </a:r>
          </a:p>
          <a:p>
            <a:pPr algn="just"/>
            <a:r>
              <a:rPr lang="ru-RU" sz="2900" dirty="0"/>
              <a:t>121 </a:t>
            </a:r>
            <a:r>
              <a:rPr lang="ru-RU" sz="2900" dirty="0">
                <a:solidFill>
                  <a:srgbClr val="FF0000"/>
                </a:solidFill>
              </a:rPr>
              <a:t>активная</a:t>
            </a:r>
            <a:r>
              <a:rPr lang="ru-RU" sz="2900" dirty="0"/>
              <a:t> программа (реестры бюджетных, сертифицированных и платных программ)</a:t>
            </a:r>
          </a:p>
          <a:p>
            <a:pPr algn="just"/>
            <a:r>
              <a:rPr lang="ru-RU" sz="2900" dirty="0"/>
              <a:t>3277 детей обучаются по программам </a:t>
            </a:r>
            <a:r>
              <a:rPr lang="ru-RU" sz="2900" dirty="0" err="1"/>
              <a:t>дод</a:t>
            </a:r>
            <a:r>
              <a:rPr lang="ru-RU" sz="2900" dirty="0"/>
              <a:t> (количество зачислений!)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900" dirty="0">
                <a:solidFill>
                  <a:srgbClr val="00B050"/>
                </a:solidFill>
              </a:rPr>
              <a:t>74,2</a:t>
            </a:r>
            <a:r>
              <a:rPr lang="ru-RU" sz="2900" dirty="0">
                <a:solidFill>
                  <a:srgbClr val="FF0000"/>
                </a:solidFill>
              </a:rPr>
              <a:t> </a:t>
            </a:r>
            <a:r>
              <a:rPr lang="ru-RU" sz="2900" dirty="0">
                <a:solidFill>
                  <a:srgbClr val="00B050"/>
                </a:solidFill>
              </a:rPr>
              <a:t>% охват сертификатами </a:t>
            </a:r>
            <a:r>
              <a:rPr lang="ru-RU" sz="2900" dirty="0" err="1">
                <a:solidFill>
                  <a:srgbClr val="00B050"/>
                </a:solidFill>
              </a:rPr>
              <a:t>дод</a:t>
            </a:r>
            <a:endParaRPr lang="ru-RU" sz="2900" dirty="0">
              <a:solidFill>
                <a:srgbClr val="00B050"/>
              </a:solidFill>
            </a:endParaRPr>
          </a:p>
          <a:p>
            <a:pPr algn="just"/>
            <a:r>
              <a:rPr lang="ru-RU" sz="2900" dirty="0"/>
              <a:t>52 программы  - учреждения дополнительного образования </a:t>
            </a:r>
            <a:r>
              <a:rPr lang="ru-RU" sz="2900" dirty="0">
                <a:solidFill>
                  <a:srgbClr val="FF0000"/>
                </a:solidFill>
              </a:rPr>
              <a:t>(МБУДО «Селивановская ДШИ», - 3 чел. Зачислено!!) </a:t>
            </a:r>
            <a:r>
              <a:rPr lang="ru-RU" sz="2900" dirty="0"/>
              <a:t>(2112 чел.)</a:t>
            </a:r>
          </a:p>
          <a:p>
            <a:pPr algn="just"/>
            <a:r>
              <a:rPr lang="ru-RU" sz="2900" dirty="0"/>
              <a:t>60 программ школ (1067 чел.) </a:t>
            </a:r>
          </a:p>
          <a:p>
            <a:pPr algn="just"/>
            <a:r>
              <a:rPr lang="ru-RU" sz="2900" dirty="0"/>
              <a:t>6 программ ДОУ (92 чел.)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6AFC9630-9342-49CC-8E39-6E165B14672A}"/>
              </a:ext>
            </a:extLst>
          </p:cNvPr>
          <p:cNvSpPr txBox="1">
            <a:spLocks/>
          </p:cNvSpPr>
          <p:nvPr/>
        </p:nvSpPr>
        <p:spPr>
          <a:xfrm>
            <a:off x="5978106" y="1322045"/>
            <a:ext cx="5943600" cy="24994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b="1" dirty="0">
                <a:solidFill>
                  <a:schemeClr val="accent1"/>
                </a:solidFill>
              </a:rPr>
              <a:t>Селивановский район, 1 марта 2023 года: </a:t>
            </a:r>
          </a:p>
          <a:p>
            <a:pPr algn="just"/>
            <a:r>
              <a:rPr lang="ru-RU" sz="3200" dirty="0"/>
              <a:t>140 </a:t>
            </a:r>
            <a:r>
              <a:rPr lang="ru-RU" sz="3200" dirty="0">
                <a:solidFill>
                  <a:srgbClr val="FF0000"/>
                </a:solidFill>
              </a:rPr>
              <a:t>активных</a:t>
            </a:r>
            <a:r>
              <a:rPr lang="ru-RU" sz="3200" dirty="0"/>
              <a:t> программ (реестры бюджетных, сертифицированных и платных программ)</a:t>
            </a:r>
          </a:p>
          <a:p>
            <a:pPr algn="just"/>
            <a:r>
              <a:rPr lang="ru-RU" sz="3200" dirty="0"/>
              <a:t>3422 детей обучаются по программам </a:t>
            </a:r>
            <a:r>
              <a:rPr lang="ru-RU" sz="3200" dirty="0" err="1"/>
              <a:t>дод</a:t>
            </a:r>
            <a:r>
              <a:rPr lang="ru-RU" sz="3200" dirty="0"/>
              <a:t> (количество зачислений!)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3200" dirty="0">
                <a:solidFill>
                  <a:srgbClr val="00B050"/>
                </a:solidFill>
              </a:rPr>
              <a:t>74,3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00B050"/>
                </a:solidFill>
              </a:rPr>
              <a:t>% охват сертификатами </a:t>
            </a:r>
            <a:r>
              <a:rPr lang="ru-RU" sz="3200" dirty="0" err="1">
                <a:solidFill>
                  <a:srgbClr val="00B050"/>
                </a:solidFill>
              </a:rPr>
              <a:t>дод</a:t>
            </a:r>
            <a:endParaRPr lang="ru-RU" sz="3200" dirty="0">
              <a:solidFill>
                <a:srgbClr val="00B050"/>
              </a:solidFill>
            </a:endParaRPr>
          </a:p>
          <a:p>
            <a:pPr algn="just"/>
            <a:r>
              <a:rPr lang="ru-RU" sz="3200" dirty="0"/>
              <a:t>68 программы  - учреждения дополнительного образования (2061 чел.)</a:t>
            </a:r>
          </a:p>
          <a:p>
            <a:pPr algn="just"/>
            <a:r>
              <a:rPr lang="ru-RU" sz="3200" dirty="0"/>
              <a:t>65 программ школ (1278 чел.) </a:t>
            </a:r>
          </a:p>
          <a:p>
            <a:pPr algn="just"/>
            <a:r>
              <a:rPr lang="ru-RU" sz="3200" dirty="0"/>
              <a:t>7 программ ДОУ (84 чел.)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0A6DCE26-ABFD-11E9-974D-5B5238718B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6999158"/>
              </p:ext>
            </p:extLst>
          </p:nvPr>
        </p:nvGraphicFramePr>
        <p:xfrm>
          <a:off x="5667554" y="3909459"/>
          <a:ext cx="3510952" cy="275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xmlns="" id="{5FB8C35D-6560-AB67-6A9E-C93C859038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149506"/>
              </p:ext>
            </p:extLst>
          </p:nvPr>
        </p:nvGraphicFramePr>
        <p:xfrm>
          <a:off x="8859328" y="3909459"/>
          <a:ext cx="3215574" cy="275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7810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0415DD-2810-4750-9392-209FCB147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Модели доступности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3E3313-C80B-45F3-A746-2F17E027A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t"/>
            <a:r>
              <a:rPr lang="ru-RU" dirty="0"/>
              <a:t>Модель доступности дополнительного образования детей с </a:t>
            </a:r>
            <a:r>
              <a:rPr lang="ru-RU" dirty="0">
                <a:solidFill>
                  <a:srgbClr val="FF0000"/>
                </a:solidFill>
              </a:rPr>
              <a:t>ограниченными возможностями здоровья</a:t>
            </a:r>
            <a:endParaRPr lang="ru-RU" dirty="0"/>
          </a:p>
          <a:p>
            <a:pPr algn="just" fontAlgn="t"/>
            <a:r>
              <a:rPr lang="ru-RU" dirty="0"/>
              <a:t>Модель доступности дополнительного образования детей находящихся, в </a:t>
            </a:r>
            <a:r>
              <a:rPr lang="ru-RU" dirty="0">
                <a:solidFill>
                  <a:srgbClr val="FF0000"/>
                </a:solidFill>
              </a:rPr>
              <a:t>трудной жизненной ситуации</a:t>
            </a:r>
            <a:endParaRPr lang="ru-RU" dirty="0"/>
          </a:p>
          <a:p>
            <a:pPr algn="just" fontAlgn="t"/>
            <a:r>
              <a:rPr lang="ru-RU" dirty="0"/>
              <a:t>Модель доступности дополнительного образования детей, проживающих в </a:t>
            </a:r>
            <a:r>
              <a:rPr lang="ru-RU" dirty="0">
                <a:solidFill>
                  <a:srgbClr val="FF0000"/>
                </a:solidFill>
              </a:rPr>
              <a:t>сельской местности</a:t>
            </a:r>
          </a:p>
          <a:p>
            <a:pPr algn="just" fontAlgn="t"/>
            <a:r>
              <a:rPr lang="ru-RU" dirty="0"/>
              <a:t>Модель </a:t>
            </a:r>
            <a:r>
              <a:rPr lang="ru-RU" dirty="0">
                <a:solidFill>
                  <a:srgbClr val="FF0000"/>
                </a:solidFill>
              </a:rPr>
              <a:t>дистанционного обучения </a:t>
            </a:r>
            <a:r>
              <a:rPr lang="ru-RU" dirty="0"/>
              <a:t>по дополнительным общеобразовательным программам</a:t>
            </a:r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Екатерина\Desktop\гербы\селиванов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771" y="84293"/>
            <a:ext cx="650081" cy="81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369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2331A2-3D07-4440-899E-1326AB6E7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03" y="0"/>
            <a:ext cx="10515600" cy="1325563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Модель доступности дополнительного образования детей с </a:t>
            </a:r>
            <a:r>
              <a:rPr lang="ru-RU" sz="2800" b="1" dirty="0">
                <a:solidFill>
                  <a:srgbClr val="FF0000"/>
                </a:solidFill>
              </a:rPr>
              <a:t>ОВЗ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02C217-6A82-47F6-8020-E05824FC1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2" y="1085850"/>
            <a:ext cx="10801351" cy="5404757"/>
          </a:xfrm>
        </p:spPr>
        <p:txBody>
          <a:bodyPr>
            <a:normAutofit/>
          </a:bodyPr>
          <a:lstStyle/>
          <a:p>
            <a:pPr algn="just"/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ru-RU" sz="2400" dirty="0"/>
          </a:p>
          <a:p>
            <a:pPr algn="just"/>
            <a:endParaRPr lang="ru-RU" sz="2400" dirty="0"/>
          </a:p>
          <a:p>
            <a:pPr algn="just"/>
            <a:endParaRPr lang="ru-RU" b="1" i="1" dirty="0"/>
          </a:p>
          <a:p>
            <a:pPr marL="0" indent="0" algn="just">
              <a:buNone/>
            </a:pPr>
            <a:endParaRPr lang="ru-RU" sz="1200" dirty="0"/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Екатерина\Desktop\гербы\селиванов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771" y="84293"/>
            <a:ext cx="650081" cy="81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008B7485-43AE-3557-EA0C-C0463DE5A884}"/>
              </a:ext>
            </a:extLst>
          </p:cNvPr>
          <p:cNvSpPr txBox="1">
            <a:spLocks/>
          </p:cNvSpPr>
          <p:nvPr/>
        </p:nvSpPr>
        <p:spPr>
          <a:xfrm>
            <a:off x="277793" y="1062242"/>
            <a:ext cx="4363218" cy="2974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dirty="0"/>
              <a:t>2023 год</a:t>
            </a:r>
          </a:p>
          <a:p>
            <a:pPr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85 детей и 13 программ</a:t>
            </a:r>
          </a:p>
          <a:p>
            <a:pPr algn="just"/>
            <a:r>
              <a:rPr lang="ru-RU" sz="2000" dirty="0"/>
              <a:t>УДОД - 5 ДООП (</a:t>
            </a:r>
            <a:r>
              <a:rPr lang="ru-RU" sz="2000" b="1" i="1" dirty="0"/>
              <a:t>разнообразные нозологии</a:t>
            </a:r>
            <a:r>
              <a:rPr lang="ru-RU" sz="2000" dirty="0"/>
              <a:t>), 20 обучающихся </a:t>
            </a:r>
          </a:p>
          <a:p>
            <a:pPr algn="just"/>
            <a:r>
              <a:rPr lang="ru-RU" sz="2000" dirty="0"/>
              <a:t>Школы – 5 ДООП, 20 обучающихся </a:t>
            </a:r>
          </a:p>
          <a:p>
            <a:pPr algn="just"/>
            <a:r>
              <a:rPr lang="ru-RU" sz="2000" dirty="0"/>
              <a:t>ДОУ – 3 ДООП, 44 обучающихся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b="1" dirty="0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F49BC90E-4F20-7A54-600B-ACA39ED3A1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0905615"/>
              </p:ext>
            </p:extLst>
          </p:nvPr>
        </p:nvGraphicFramePr>
        <p:xfrm>
          <a:off x="4718649" y="1080687"/>
          <a:ext cx="3959525" cy="3008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88885131-707B-6A72-D56A-9096D7A8F5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8753548"/>
              </p:ext>
            </p:extLst>
          </p:nvPr>
        </p:nvGraphicFramePr>
        <p:xfrm>
          <a:off x="8734542" y="1062241"/>
          <a:ext cx="3367310" cy="3052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FE946547-805A-0C18-B00D-E8850F782C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5774362"/>
              </p:ext>
            </p:extLst>
          </p:nvPr>
        </p:nvGraphicFramePr>
        <p:xfrm>
          <a:off x="277792" y="4097547"/>
          <a:ext cx="11738803" cy="2536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8480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2331A2-3D07-4440-899E-1326AB6E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Модель доступности дополнительного образования детей, проживающих в </a:t>
            </a:r>
            <a:r>
              <a:rPr lang="ru-RU" sz="2800" b="1" dirty="0">
                <a:solidFill>
                  <a:srgbClr val="FF0000"/>
                </a:solidFill>
              </a:rPr>
              <a:t>сельской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 местности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02C217-6A82-47F6-8020-E05824FC1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8" y="1730734"/>
            <a:ext cx="5165785" cy="2358186"/>
          </a:xfrm>
          <a:solidFill>
            <a:srgbClr val="FFC000"/>
          </a:solidFill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400" b="1" dirty="0"/>
              <a:t>2022 г.: </a:t>
            </a:r>
            <a:r>
              <a:rPr lang="ru-RU" sz="2400" dirty="0"/>
              <a:t>58 ДООП (</a:t>
            </a:r>
            <a:r>
              <a:rPr lang="ru-RU" sz="2400" dirty="0">
                <a:solidFill>
                  <a:srgbClr val="FF0000"/>
                </a:solidFill>
              </a:rPr>
              <a:t>63</a:t>
            </a:r>
            <a:r>
              <a:rPr lang="ru-RU" sz="2400" dirty="0"/>
              <a:t> % от общего количества </a:t>
            </a:r>
            <a:r>
              <a:rPr lang="ru-RU" sz="2400" dirty="0" err="1"/>
              <a:t>доо</a:t>
            </a:r>
            <a:r>
              <a:rPr lang="ru-RU" sz="2400" dirty="0"/>
              <a:t> программ) в сельских ОО,  1102 детей обучаются (</a:t>
            </a:r>
            <a:r>
              <a:rPr lang="ru-RU" sz="2400" dirty="0">
                <a:solidFill>
                  <a:srgbClr val="FF0000"/>
                </a:solidFill>
              </a:rPr>
              <a:t>39</a:t>
            </a:r>
            <a:r>
              <a:rPr lang="ru-RU" sz="2400" dirty="0"/>
              <a:t>% детей, получающих дополнительное образование в </a:t>
            </a:r>
            <a:r>
              <a:rPr lang="ru-RU" sz="2400" dirty="0" err="1"/>
              <a:t>Селивановском</a:t>
            </a:r>
            <a:r>
              <a:rPr lang="ru-RU" sz="2400" dirty="0"/>
              <a:t> районе)</a:t>
            </a:r>
          </a:p>
          <a:p>
            <a:pPr algn="just"/>
            <a:r>
              <a:rPr lang="ru-RU" sz="2400" dirty="0"/>
              <a:t>Программы из реестр бюджетных и платных программ, различных направленностей</a:t>
            </a:r>
          </a:p>
          <a:p>
            <a:pPr algn="just"/>
            <a:r>
              <a:rPr lang="ru-RU" sz="2400" dirty="0"/>
              <a:t>ДОУ: 9 программ, 170 обучающихся</a:t>
            </a:r>
          </a:p>
          <a:p>
            <a:pPr algn="just"/>
            <a:r>
              <a:rPr lang="ru-RU" sz="2400" dirty="0"/>
              <a:t>ОО: 49 программ, 932 обучающихся</a:t>
            </a:r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Екатерина\Desktop\гербы\селиванов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771" y="84293"/>
            <a:ext cx="650081" cy="81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7E02C217-6A82-47F6-8020-E05824FC1754}"/>
              </a:ext>
            </a:extLst>
          </p:cNvPr>
          <p:cNvSpPr txBox="1">
            <a:spLocks/>
          </p:cNvSpPr>
          <p:nvPr/>
        </p:nvSpPr>
        <p:spPr>
          <a:xfrm>
            <a:off x="527958" y="4140379"/>
            <a:ext cx="5165785" cy="23581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b="1" dirty="0"/>
              <a:t>2023 г.:  </a:t>
            </a:r>
            <a:r>
              <a:rPr lang="ru-RU" sz="2400" dirty="0"/>
              <a:t>73 ДООП (</a:t>
            </a:r>
            <a:r>
              <a:rPr lang="ru-RU" sz="2400" dirty="0">
                <a:solidFill>
                  <a:srgbClr val="FF0000"/>
                </a:solidFill>
              </a:rPr>
              <a:t>52</a:t>
            </a:r>
            <a:r>
              <a:rPr lang="ru-RU" sz="2400" dirty="0"/>
              <a:t> % от общего количества </a:t>
            </a:r>
            <a:r>
              <a:rPr lang="ru-RU" sz="2400" dirty="0" err="1"/>
              <a:t>доо</a:t>
            </a:r>
            <a:r>
              <a:rPr lang="ru-RU" sz="2400" dirty="0"/>
              <a:t> программ) в сельских ОО,  1361 детей обучаются (</a:t>
            </a:r>
            <a:r>
              <a:rPr lang="ru-RU" sz="2400" dirty="0">
                <a:solidFill>
                  <a:srgbClr val="FF0000"/>
                </a:solidFill>
              </a:rPr>
              <a:t>39</a:t>
            </a:r>
            <a:r>
              <a:rPr lang="ru-RU" sz="2400" dirty="0"/>
              <a:t>% детей, получающих дополнительное образование в </a:t>
            </a:r>
            <a:r>
              <a:rPr lang="ru-RU" sz="2400" dirty="0" err="1"/>
              <a:t>Селивановском</a:t>
            </a:r>
            <a:r>
              <a:rPr lang="ru-RU" sz="2400" dirty="0"/>
              <a:t> районе)</a:t>
            </a:r>
          </a:p>
          <a:p>
            <a:pPr algn="just"/>
            <a:r>
              <a:rPr lang="ru-RU" sz="2400" dirty="0"/>
              <a:t>Программы из реестр бюджетных и платных программ, различных направленностей</a:t>
            </a:r>
          </a:p>
          <a:p>
            <a:pPr algn="just"/>
            <a:r>
              <a:rPr lang="ru-RU" sz="2400" dirty="0"/>
              <a:t>ДОУ: 7 программ, 84 обучающихся</a:t>
            </a:r>
          </a:p>
          <a:p>
            <a:pPr algn="just"/>
            <a:r>
              <a:rPr lang="ru-RU" sz="2400" dirty="0"/>
              <a:t>ОО: 65 программ, 1277 обучающихся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79269644"/>
              </p:ext>
            </p:extLst>
          </p:nvPr>
        </p:nvGraphicFramePr>
        <p:xfrm>
          <a:off x="5880359" y="1930944"/>
          <a:ext cx="6017224" cy="4150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47785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095" y="949121"/>
            <a:ext cx="11017371" cy="506189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Школьный музей: </a:t>
            </a:r>
            <a:r>
              <a:rPr lang="ru-RU" dirty="0"/>
              <a:t>1 ДООП, 20 чел.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Школьный театр: </a:t>
            </a:r>
            <a:r>
              <a:rPr lang="ru-RU" dirty="0"/>
              <a:t>3 ДООП, 52 чел.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CB2331A2-3D07-4440-899E-1326AB6E7630}"/>
              </a:ext>
            </a:extLst>
          </p:cNvPr>
          <p:cNvSpPr txBox="1">
            <a:spLocks/>
          </p:cNvSpPr>
          <p:nvPr/>
        </p:nvSpPr>
        <p:spPr>
          <a:xfrm>
            <a:off x="979715" y="669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Зачисления на программы в рамках значимых проектов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24" y="1604513"/>
            <a:ext cx="10753815" cy="698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58" y="3105480"/>
            <a:ext cx="10746767" cy="1457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C:\Users\Екатерина\Desktop\гербы\селиваново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771" y="84293"/>
            <a:ext cx="650081" cy="81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51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095" y="949121"/>
            <a:ext cx="11017371" cy="506189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Школьный спортивный клуб: </a:t>
            </a:r>
            <a:r>
              <a:rPr lang="ru-RU" dirty="0"/>
              <a:t>5 ДООП, 162 чел.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Точка роста: </a:t>
            </a:r>
            <a:r>
              <a:rPr lang="ru-RU" dirty="0"/>
              <a:t>31 ДООП, 622 чел. </a:t>
            </a:r>
            <a:endParaRPr lang="ru-RU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CB2331A2-3D07-4440-899E-1326AB6E7630}"/>
              </a:ext>
            </a:extLst>
          </p:cNvPr>
          <p:cNvSpPr txBox="1">
            <a:spLocks/>
          </p:cNvSpPr>
          <p:nvPr/>
        </p:nvSpPr>
        <p:spPr>
          <a:xfrm>
            <a:off x="979715" y="669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Зачисления на программы в рамках значимых проектов</a:t>
            </a:r>
          </a:p>
        </p:txBody>
      </p:sp>
      <p:pic>
        <p:nvPicPr>
          <p:cNvPr id="8" name="Picture 2" descr="C:\Users\Екатерина\Desktop\гербы\селиванов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771" y="84293"/>
            <a:ext cx="650081" cy="81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57" y="1528223"/>
            <a:ext cx="10858911" cy="149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115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63CE51-B0EF-4096-838E-B28A20ACD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6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Модель </a:t>
            </a:r>
            <a:r>
              <a:rPr lang="ru-RU" sz="2800" b="1" dirty="0">
                <a:solidFill>
                  <a:srgbClr val="FF0000"/>
                </a:solidFill>
              </a:rPr>
              <a:t>дистанционного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 обучения по дополнительным общеобразовательным программам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F766CE-64E5-4A31-8BDA-D9014B4C2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/>
              <a:t>8 программ, 125 обучающихся</a:t>
            </a:r>
          </a:p>
          <a:p>
            <a:pPr algn="just"/>
            <a:r>
              <a:rPr lang="ru-RU" sz="2200" b="1" dirty="0"/>
              <a:t>В содержании программ – ни слова об указанной технологии</a:t>
            </a:r>
            <a:endParaRPr lang="ru-RU" sz="2200" dirty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pPr algn="just"/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Екатерина\Desktop\гербы\селиванов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771" y="84293"/>
            <a:ext cx="650081" cy="81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58" y="2903478"/>
            <a:ext cx="10221793" cy="18446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5" name="Овал 4"/>
          <p:cNvSpPr/>
          <p:nvPr/>
        </p:nvSpPr>
        <p:spPr>
          <a:xfrm>
            <a:off x="8635042" y="2583611"/>
            <a:ext cx="2363637" cy="24844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653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63CE51-B0EF-4096-838E-B28A20ACD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6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Сетевое взаимодействие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F766CE-64E5-4A31-8BDA-D9014B4C2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070" y="1233714"/>
            <a:ext cx="10455729" cy="4943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Всего: 0 программ, 0 обучающихся</a:t>
            </a:r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Екатерина\Desktop\гербы\селиванов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771" y="84293"/>
            <a:ext cx="650081" cy="81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Екатерина\Pictures\CHEuTwIWQAACJj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693" y="2569314"/>
            <a:ext cx="6564712" cy="323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0949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856</Words>
  <Application>Microsoft Office PowerPoint</Application>
  <PresentationFormat>Произвольный</PresentationFormat>
  <Paragraphs>142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Итоги регионального мониторинга программ дополнительного образования детей Селивановского района  по состоянию на 1 марта 2023 года</vt:lpstr>
      <vt:lpstr>Полный спектр активных программ на портале-навигаторе https://33.pfdo.ru</vt:lpstr>
      <vt:lpstr>Модели доступности</vt:lpstr>
      <vt:lpstr>Модель доступности дополнительного образования детей с ОВЗ</vt:lpstr>
      <vt:lpstr> Модель доступности дополнительного образования детей, проживающих в сельской местности</vt:lpstr>
      <vt:lpstr>Презентация PowerPoint</vt:lpstr>
      <vt:lpstr>Презентация PowerPoint</vt:lpstr>
      <vt:lpstr>Модель дистанционного обучения по дополнительным общеобразовательным программам</vt:lpstr>
      <vt:lpstr>Сетевое взаимодействие </vt:lpstr>
      <vt:lpstr>Сертифицированные программы и конкурентная среда в сфере дод</vt:lpstr>
      <vt:lpstr>Востребованные программы по направленностям:</vt:lpstr>
      <vt:lpstr>Зачисления по направленностям:</vt:lpstr>
      <vt:lpstr>Невостребованные программы 134 программы– статус «активный», определены в реестры, 0 зачислений</vt:lpstr>
      <vt:lpstr>Проблемные зоны: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Золотова</dc:creator>
  <cp:lastModifiedBy>O2</cp:lastModifiedBy>
  <cp:revision>105</cp:revision>
  <cp:lastPrinted>2023-03-30T08:31:23Z</cp:lastPrinted>
  <dcterms:created xsi:type="dcterms:W3CDTF">2021-03-01T07:13:44Z</dcterms:created>
  <dcterms:modified xsi:type="dcterms:W3CDTF">2023-03-30T08:48:56Z</dcterms:modified>
</cp:coreProperties>
</file>