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20"/>
  </p:notesMasterIdLst>
  <p:handoutMasterIdLst>
    <p:handoutMasterId r:id="rId21"/>
  </p:handoutMasterIdLst>
  <p:sldIdLst>
    <p:sldId id="314" r:id="rId5"/>
    <p:sldId id="315" r:id="rId6"/>
    <p:sldId id="316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84967" autoAdjust="0"/>
  </p:normalViewPr>
  <p:slideViewPr>
    <p:cSldViewPr snapToGrid="0">
      <p:cViewPr varScale="1">
        <p:scale>
          <a:sx n="79" d="100"/>
          <a:sy n="79" d="100"/>
        </p:scale>
        <p:origin x="-84" y="-744"/>
      </p:cViewPr>
      <p:guideLst>
        <p:guide orient="horz" pos="1392"/>
        <p:guide orient="horz" pos="3168"/>
        <p:guide pos="7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9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B1B801B-F4B8-459C-A0DB-42C00BB61E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0B2DC45-33C8-4ACD-A8B4-824FC0BA71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54181-0B45-450D-B35E-7AF7AACE2E53}" type="datetime1">
              <a:rPr lang="ru-RU" smtClean="0"/>
              <a:t>30.03.2023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9B46A40-0BDE-4957-9061-2503F40313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038A883-27AD-4BB1-B0C8-1BEB96FD4C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35BD9-EE19-4F70-92E5-2D59E67BD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86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435D3A4-2A58-4C50-BCBA-FDFC20DE69E5}" type="datetime1">
              <a:rPr lang="ru-RU" noProof="0" smtClean="0"/>
              <a:t>30.03.2023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5939589-3E79-4C82-AA4A-FE78234FAA5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0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l">
              <a:defRPr sz="6000" b="1" i="0" cap="all" baseline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>
            <a:extLst>
              <a:ext uri="{FF2B5EF4-FFF2-40B4-BE49-F238E27FC236}">
                <a16:creationId xmlns:a16="http://schemas.microsoft.com/office/drawing/2014/main" xmlns="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2A2D237-A706-4712-90CA-B04517CBBE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44752" y="1681163"/>
            <a:ext cx="455371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444752" y="2505075"/>
            <a:ext cx="4553712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3D53357-616B-47F4-944B-F979FE96635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784848" y="1681163"/>
            <a:ext cx="455371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784848" y="2505075"/>
            <a:ext cx="4553712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Графический объект 15">
            <a:extLst>
              <a:ext uri="{FF2B5EF4-FFF2-40B4-BE49-F238E27FC236}">
                <a16:creationId xmlns:a16="http://schemas.microsoft.com/office/drawing/2014/main" xmlns="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4" name="Графический объект 16">
            <a:extLst>
              <a:ext uri="{FF2B5EF4-FFF2-40B4-BE49-F238E27FC236}">
                <a16:creationId xmlns:a16="http://schemas.microsoft.com/office/drawing/2014/main" xmlns="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Графический объект 14">
            <a:extLst>
              <a:ext uri="{FF2B5EF4-FFF2-40B4-BE49-F238E27FC236}">
                <a16:creationId xmlns:a16="http://schemas.microsoft.com/office/drawing/2014/main" xmlns="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2A2D237-A706-4712-90CA-B04517CBBE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44752" y="1681163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444752" y="2505075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3D53357-616B-47F4-944B-F979FE96635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983480" y="1681163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983480" y="2505075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Графический объект 15">
            <a:extLst>
              <a:ext uri="{FF2B5EF4-FFF2-40B4-BE49-F238E27FC236}">
                <a16:creationId xmlns:a16="http://schemas.microsoft.com/office/drawing/2014/main" xmlns="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4" name="Графический объект 16">
            <a:extLst>
              <a:ext uri="{FF2B5EF4-FFF2-40B4-BE49-F238E27FC236}">
                <a16:creationId xmlns:a16="http://schemas.microsoft.com/office/drawing/2014/main" xmlns="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Графический объект 14">
            <a:extLst>
              <a:ext uri="{FF2B5EF4-FFF2-40B4-BE49-F238E27FC236}">
                <a16:creationId xmlns:a16="http://schemas.microsoft.com/office/drawing/2014/main" xmlns="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5" name="Текст 4">
            <a:extLst>
              <a:ext uri="{FF2B5EF4-FFF2-40B4-BE49-F238E27FC236}">
                <a16:creationId xmlns:a16="http://schemas.microsoft.com/office/drawing/2014/main" xmlns="" id="{2D693B15-7265-4478-9579-62FCD5222D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31352" y="1769269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7" name="Объект 5">
            <a:extLst>
              <a:ext uri="{FF2B5EF4-FFF2-40B4-BE49-F238E27FC236}">
                <a16:creationId xmlns:a16="http://schemas.microsoft.com/office/drawing/2014/main" xmlns="" id="{48F9E92F-BB16-4896-A47F-6497C3D705B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531352" y="2593181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rtlCol="0" anchor="b"/>
          <a:lstStyle>
            <a:lvl1pPr algn="l">
              <a:defRPr sz="5400" b="0" i="0" cap="none" baseline="0"/>
            </a:lvl1pPr>
          </a:lstStyle>
          <a:p>
            <a:pPr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0" name="Рисунок 12">
            <a:extLst>
              <a:ext uri="{FF2B5EF4-FFF2-40B4-BE49-F238E27FC236}">
                <a16:creationId xmlns:a16="http://schemas.microsoft.com/office/drawing/2014/main" xmlns="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1" name="Рисунок 12">
            <a:extLst>
              <a:ext uri="{FF2B5EF4-FFF2-40B4-BE49-F238E27FC236}">
                <a16:creationId xmlns:a16="http://schemas.microsoft.com/office/drawing/2014/main" xmlns="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Рисунок 32">
            <a:extLst>
              <a:ext uri="{FF2B5EF4-FFF2-40B4-BE49-F238E27FC236}">
                <a16:creationId xmlns:a16="http://schemas.microsoft.com/office/drawing/2014/main" xmlns="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32" name="Рисунок 31">
            <a:extLst>
              <a:ext uri="{FF2B5EF4-FFF2-40B4-BE49-F238E27FC236}">
                <a16:creationId xmlns:a16="http://schemas.microsoft.com/office/drawing/2014/main" xmlns="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31" name="Рисунок 30">
            <a:extLst>
              <a:ext uri="{FF2B5EF4-FFF2-40B4-BE49-F238E27FC236}">
                <a16:creationId xmlns:a16="http://schemas.microsoft.com/office/drawing/2014/main" xmlns="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30" name="Рисунок 29">
            <a:extLst>
              <a:ext uri="{FF2B5EF4-FFF2-40B4-BE49-F238E27FC236}">
                <a16:creationId xmlns:a16="http://schemas.microsoft.com/office/drawing/2014/main" xmlns="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rtlCol="0"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03.09.20ГГ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8" name="Графический объект 32">
            <a:extLst>
              <a:ext uri="{FF2B5EF4-FFF2-40B4-BE49-F238E27FC236}">
                <a16:creationId xmlns:a16="http://schemas.microsoft.com/office/drawing/2014/main" xmlns="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0" name="Графический объект 33">
            <a:extLst>
              <a:ext uri="{FF2B5EF4-FFF2-40B4-BE49-F238E27FC236}">
                <a16:creationId xmlns:a16="http://schemas.microsoft.com/office/drawing/2014/main" xmlns="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2" name="Графический объект 31">
            <a:extLst>
              <a:ext uri="{FF2B5EF4-FFF2-40B4-BE49-F238E27FC236}">
                <a16:creationId xmlns:a16="http://schemas.microsoft.com/office/drawing/2014/main" xmlns="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0" y="3127248"/>
            <a:ext cx="5276088" cy="1124712"/>
          </a:xfrm>
        </p:spPr>
        <p:txBody>
          <a:bodyPr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03.09.20ГГ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03.09.20ГГ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EF71768-C3FA-49EF-99EF-06E6C3B284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2DA6F24-ED6C-4D12-A9D6-EE37FBD6869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03.09.20ГГ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 2">
            <a:extLst>
              <a:ext uri="{FF2B5EF4-FFF2-40B4-BE49-F238E27FC236}">
                <a16:creationId xmlns:a16="http://schemas.microsoft.com/office/drawing/2014/main" xmlns="" id="{C55ED73B-8413-478D-80D7-B78B69763B6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1BDF226-1B94-4D2D-98B3-7B932FB17DA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03.09.20ГГ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Слайд с заголовком 2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rtlCol="0"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Графический объект 12">
            <a:extLst>
              <a:ext uri="{FF2B5EF4-FFF2-40B4-BE49-F238E27FC236}">
                <a16:creationId xmlns:a16="http://schemas.microsoft.com/office/drawing/2014/main" xmlns="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1" name="Графический объект 13">
            <a:extLst>
              <a:ext uri="{FF2B5EF4-FFF2-40B4-BE49-F238E27FC236}">
                <a16:creationId xmlns:a16="http://schemas.microsoft.com/office/drawing/2014/main" xmlns="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Графический объект 15">
            <a:extLst>
              <a:ext uri="{FF2B5EF4-FFF2-40B4-BE49-F238E27FC236}">
                <a16:creationId xmlns:a16="http://schemas.microsoft.com/office/drawing/2014/main" xmlns="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олько заголовок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rtlCol="0"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Заголовок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03.09.20ГГ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2936" y="3127248"/>
            <a:ext cx="5833872" cy="3118104"/>
          </a:xfrm>
        </p:spPr>
        <p:txBody>
          <a:bodyPr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1" name="Графический объект 12">
            <a:extLst>
              <a:ext uri="{FF2B5EF4-FFF2-40B4-BE49-F238E27FC236}">
                <a16:creationId xmlns:a16="http://schemas.microsoft.com/office/drawing/2014/main" xmlns="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Графический объект 13">
            <a:extLst>
              <a:ext uri="{FF2B5EF4-FFF2-40B4-BE49-F238E27FC236}">
                <a16:creationId xmlns:a16="http://schemas.microsoft.com/office/drawing/2014/main" xmlns="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7" name="Графический объект 15">
            <a:extLst>
              <a:ext uri="{FF2B5EF4-FFF2-40B4-BE49-F238E27FC236}">
                <a16:creationId xmlns:a16="http://schemas.microsoft.com/office/drawing/2014/main" xmlns="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исунок 14">
            <a:extLst>
              <a:ext uri="{FF2B5EF4-FFF2-40B4-BE49-F238E27FC236}">
                <a16:creationId xmlns:a16="http://schemas.microsoft.com/office/drawing/2014/main" xmlns="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rtlCol="0" anchor="b"/>
          <a:lstStyle>
            <a:lvl1pPr>
              <a:defRPr sz="54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50392" y="2825496"/>
            <a:ext cx="6190488" cy="3346704"/>
          </a:xfrm>
        </p:spPr>
        <p:txBody>
          <a:bodyPr rtlCol="0"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noProof="0"/>
              <a:t>03.09.20ГГ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 rtlCol="0"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Графический объект 10">
            <a:extLst>
              <a:ext uri="{FF2B5EF4-FFF2-40B4-BE49-F238E27FC236}">
                <a16:creationId xmlns:a16="http://schemas.microsoft.com/office/drawing/2014/main" xmlns="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9" name="Графический объект 11">
            <a:extLst>
              <a:ext uri="{FF2B5EF4-FFF2-40B4-BE49-F238E27FC236}">
                <a16:creationId xmlns:a16="http://schemas.microsoft.com/office/drawing/2014/main" xmlns="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 раздела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rtlCol="0"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Графический объект 12">
            <a:extLst>
              <a:ext uri="{FF2B5EF4-FFF2-40B4-BE49-F238E27FC236}">
                <a16:creationId xmlns:a16="http://schemas.microsoft.com/office/drawing/2014/main" xmlns="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5" name="Графический объект 13">
            <a:extLst>
              <a:ext uri="{FF2B5EF4-FFF2-40B4-BE49-F238E27FC236}">
                <a16:creationId xmlns:a16="http://schemas.microsoft.com/office/drawing/2014/main" xmlns="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6" name="Графический объект 15">
            <a:extLst>
              <a:ext uri="{FF2B5EF4-FFF2-40B4-BE49-F238E27FC236}">
                <a16:creationId xmlns:a16="http://schemas.microsoft.com/office/drawing/2014/main" xmlns="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 22">
            <a:extLst>
              <a:ext uri="{FF2B5EF4-FFF2-40B4-BE49-F238E27FC236}">
                <a16:creationId xmlns:a16="http://schemas.microsoft.com/office/drawing/2014/main" xmlns="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21">
            <a:extLst>
              <a:ext uri="{FF2B5EF4-FFF2-40B4-BE49-F238E27FC236}">
                <a16:creationId xmlns:a16="http://schemas.microsoft.com/office/drawing/2014/main" xmlns="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Графический объект 23">
            <a:extLst>
              <a:ext uri="{FF2B5EF4-FFF2-40B4-BE49-F238E27FC236}">
                <a16:creationId xmlns:a16="http://schemas.microsoft.com/office/drawing/2014/main" xmlns="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54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xmlns="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rtlCol="0"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5" y="4498848"/>
            <a:ext cx="4434835" cy="510474"/>
          </a:xfrm>
        </p:spPr>
        <p:txBody>
          <a:bodyPr rtlCol="0"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 rtlCol="0"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2" y="1825625"/>
            <a:ext cx="10771632" cy="4351338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03.09.20ГГ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9" name="Графический объект 22">
            <a:extLst>
              <a:ext uri="{FF2B5EF4-FFF2-40B4-BE49-F238E27FC236}">
                <a16:creationId xmlns:a16="http://schemas.microsoft.com/office/drawing/2014/main" xmlns="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23">
            <a:extLst>
              <a:ext uri="{FF2B5EF4-FFF2-40B4-BE49-F238E27FC236}">
                <a16:creationId xmlns:a16="http://schemas.microsoft.com/office/drawing/2014/main" xmlns="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95B9122-6371-4049-B57A-33DED7DA2F7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44752" y="1825625"/>
            <a:ext cx="4553712" cy="435133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A14555D-0753-4312-A26B-2338813F9BB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84848" y="1825625"/>
            <a:ext cx="4553712" cy="435133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Графический объект 15">
            <a:extLst>
              <a:ext uri="{FF2B5EF4-FFF2-40B4-BE49-F238E27FC236}">
                <a16:creationId xmlns:a16="http://schemas.microsoft.com/office/drawing/2014/main" xmlns="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2" name="Графический объект 16">
            <a:extLst>
              <a:ext uri="{FF2B5EF4-FFF2-40B4-BE49-F238E27FC236}">
                <a16:creationId xmlns:a16="http://schemas.microsoft.com/office/drawing/2014/main" xmlns="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4" name="Графический объект 14">
            <a:extLst>
              <a:ext uri="{FF2B5EF4-FFF2-40B4-BE49-F238E27FC236}">
                <a16:creationId xmlns:a16="http://schemas.microsoft.com/office/drawing/2014/main" xmlns="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 noProof="0"/>
              <a:t>03.09.20ГГ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8DA9DAA-006C-4F4B-980E-E3DF019B24E2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F2FB0B-15EC-453B-BC9B-69AD35DDC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5148"/>
            <a:ext cx="9144000" cy="2340864"/>
          </a:xfrm>
        </p:spPr>
        <p:txBody>
          <a:bodyPr rtlCol="0">
            <a:noAutofit/>
          </a:bodyPr>
          <a:lstStyle/>
          <a:p>
            <a:pPr rtl="0"/>
            <a:r>
              <a:rPr lang="ru-RU" sz="3600" dirty="0">
                <a:solidFill>
                  <a:schemeClr val="bg1"/>
                </a:solidFill>
              </a:rPr>
              <a:t>Изменение порядка организации и осуществления образовательной деятельности по дополнительным общеобразовательным программам</a:t>
            </a:r>
            <a:endParaRPr lang="ru-RU" sz="3400" b="1" cap="all" spc="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5686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10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337170"/>
              </p:ext>
            </p:extLst>
          </p:nvPr>
        </p:nvGraphicFramePr>
        <p:xfrm>
          <a:off x="838200" y="90994"/>
          <a:ext cx="10974859" cy="5181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б) для обучающихся с ограниченными возможностями здоровья по слуху:</a:t>
                      </a:r>
                    </a:p>
                    <a:p>
                      <a:pPr algn="just"/>
                      <a:r>
                        <a:rPr lang="ru-RU" sz="1200" b="1" dirty="0"/>
                        <a:t>Удалено:</a:t>
                      </a:r>
                    </a:p>
                    <a:p>
                      <a:pPr algn="just"/>
                      <a:r>
                        <a:rPr lang="ru-RU" sz="1200" b="1" dirty="0"/>
                        <a:t>предоставление надлежащих звуковых средств воспроизведения информации;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б) для обучающихся с ограниченными возможностями здоровья по слуху:</a:t>
                      </a:r>
                    </a:p>
                    <a:p>
                      <a:pPr algn="just"/>
                      <a:r>
                        <a:rPr lang="ru-RU" sz="1200" dirty="0"/>
                        <a:t>дублирование звуковой справочной информации о расписании учебных занятий визуальной (установка визуально-акустического оборудования с возможностью трансляции субтитров);</a:t>
                      </a:r>
                    </a:p>
                    <a:p>
                      <a:pPr algn="just"/>
                      <a:r>
                        <a:rPr lang="ru-RU" sz="1200" b="1" dirty="0"/>
                        <a:t>обеспечение возможности понимания и восприятия обучающимися на </a:t>
                      </a:r>
                      <a:r>
                        <a:rPr lang="ru-RU" sz="1200" b="1" dirty="0" err="1"/>
                        <a:t>слухо</a:t>
                      </a:r>
                      <a:r>
                        <a:rPr lang="ru-RU" sz="1200" b="1" dirty="0"/>
                        <a:t>-зрительной основе инструкций и речевого материала, связанного с тематикой учебных занятий, а также использования его в самостоятельной речи;</a:t>
                      </a:r>
                    </a:p>
                    <a:p>
                      <a:pPr algn="just"/>
                      <a:r>
                        <a:rPr lang="ru-RU" sz="1200" b="1" dirty="0"/>
                        <a:t>использование с учетом речевого развития обучающихся разных форм словесной речи (устной, письменной, </a:t>
                      </a:r>
                      <a:r>
                        <a:rPr lang="ru-RU" sz="1200" b="1" dirty="0" err="1"/>
                        <a:t>дактильной</a:t>
                      </a:r>
                      <a:r>
                        <a:rPr lang="ru-RU" sz="1200" b="1" dirty="0"/>
                        <a:t>) для обеспечения полноты и точности восприятия информации и организации речевого взаимодействия в процессе учебных занятий;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Спец. условия для обучающихся с ограниченными возможностями здоровья  по слуху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957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11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27172"/>
              </p:ext>
            </p:extLst>
          </p:nvPr>
        </p:nvGraphicFramePr>
        <p:xfrm>
          <a:off x="838200" y="90994"/>
          <a:ext cx="10974859" cy="6096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в) для обучающихся, имеющих нарушения опорно-двигательного аппарата:</a:t>
                      </a:r>
                    </a:p>
                    <a:p>
                      <a:pPr algn="just"/>
                      <a:r>
                        <a:rPr lang="ru-RU" sz="1200" dirty="0"/>
                        <a:t>материально-технические условия, предусматривающие возможность беспрепятственного доступа обучающихся в учебные помещения, столовые, туалетные и другие помещения организации, осуществляющей образовательную деятельность, а также их пребывания в указанных помещениях (наличие пандусов, поручней, расширенных дверных проемов, лифтов, локальное понижение стоек-барьеров до высоты не более 0,8 м; наличие специальных кресел и других приспособлений);</a:t>
                      </a:r>
                    </a:p>
                    <a:p>
                      <a:pPr algn="just"/>
                      <a:r>
                        <a:rPr lang="ru-RU" sz="1200" b="1" dirty="0" err="1"/>
                        <a:t>безбарьерную</a:t>
                      </a:r>
                      <a:r>
                        <a:rPr lang="ru-RU" sz="1200" b="1" dirty="0"/>
                        <a:t> архитектурно-планировочную среду;</a:t>
                      </a:r>
                    </a:p>
                    <a:p>
                      <a:pPr algn="just"/>
                      <a:r>
                        <a:rPr lang="ru-RU" sz="1200" b="1" dirty="0"/>
                        <a:t>обеспечение возможности вербальной и невербальной коммуникации (для обучающихся с двигательными нарушениями в сочетании с грубыми нарушениями речи и коммуникации);</a:t>
                      </a:r>
                    </a:p>
                    <a:p>
                      <a:pPr algn="just"/>
                      <a:r>
                        <a:rPr lang="ru-RU" sz="1200" b="1" dirty="0"/>
                        <a:t>включение в содержание образования упражнений на развитие равновесия, точность воспроизведения характера движений по темпу, ритмичности, напряженности, амплитуде и другое (при реализации дополнительных общеразвивающих программ в области физической культуры и спорта);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Спец. условия для обучающихся, имеющих нарушения опорно-двигательного аппарата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857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12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571612"/>
              </p:ext>
            </p:extLst>
          </p:nvPr>
        </p:nvGraphicFramePr>
        <p:xfrm>
          <a:off x="838200" y="90994"/>
          <a:ext cx="10974859" cy="6644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+</a:t>
                      </a:r>
                      <a:r>
                        <a:rPr lang="ru-RU" sz="1200" baseline="0" dirty="0"/>
                        <a:t> г) для обучающихся с тяжелыми нарушениями речи:</a:t>
                      </a:r>
                    </a:p>
                    <a:p>
                      <a:pPr algn="just"/>
                      <a:r>
                        <a:rPr lang="ru-RU" sz="1200" baseline="0" dirty="0"/>
                        <a:t>адаптация содержания теоретического материала в текстовом/аудио-/</a:t>
                      </a:r>
                      <a:r>
                        <a:rPr lang="ru-RU" sz="1200" baseline="0" dirty="0" err="1"/>
                        <a:t>видеоформате</a:t>
                      </a:r>
                      <a:r>
                        <a:rPr lang="ru-RU" sz="1200" baseline="0" dirty="0"/>
                        <a:t> в соответствии с речевыми возможностями обучающихся; создание условий, облегчающих работу с данным теоретическим материалом (восприятие/воспроизведение);</a:t>
                      </a:r>
                    </a:p>
                    <a:p>
                      <a:pPr algn="just"/>
                      <a:r>
                        <a:rPr lang="ru-RU" sz="1200" baseline="0" dirty="0"/>
                        <a:t>использование средств альтернативной коммуникации, включая коммуникаторы, специальные планшеты, кнопки, коммуникативные программы, коммуникативные доски и так далее;</a:t>
                      </a:r>
                    </a:p>
                    <a:p>
                      <a:pPr algn="just"/>
                      <a:r>
                        <a:rPr lang="ru-RU" sz="1200" baseline="0" dirty="0"/>
                        <a:t>преимущественное использование методов и приемов демонстрации, показа действий, зрительного образца перед вербальными методами на первоначальном периоде обучения;</a:t>
                      </a:r>
                    </a:p>
                    <a:p>
                      <a:pPr algn="just"/>
                      <a:r>
                        <a:rPr lang="ru-RU" sz="1200" baseline="0" dirty="0"/>
                        <a:t>стимуляция речевой активности и коммуникации (словесные отчеты о выполненных действиях, формулирование вопросов, поддержание диалога, информирование о возникающих проблемах);</a:t>
                      </a:r>
                    </a:p>
                    <a:p>
                      <a:pPr algn="just"/>
                      <a:r>
                        <a:rPr lang="ru-RU" sz="1200" baseline="0" dirty="0"/>
                        <a:t>обеспечение понимания обращенной речи (четкое, внятное проговаривание инструкций, коротких и ясных по содержанию);</a:t>
                      </a:r>
                    </a:p>
                    <a:p>
                      <a:pPr algn="just"/>
                      <a:r>
                        <a:rPr lang="ru-RU" sz="1200" baseline="0" dirty="0"/>
                        <a:t>нормативные речевые образцы (грамотная речь педагога (тренера, инструктора);</a:t>
                      </a:r>
                    </a:p>
                    <a:p>
                      <a:pPr algn="just"/>
                      <a:r>
                        <a:rPr lang="ru-RU" sz="1200" baseline="0" dirty="0"/>
                        <a:t>расширение пассивного и активного словаря обучающихся с тяжелыми нарушениями речи за счет освоения специальной </a:t>
                      </a:r>
                      <a:r>
                        <a:rPr lang="ru-RU" sz="1200" baseline="0"/>
                        <a:t>терминологии;</a:t>
                      </a:r>
                      <a:endParaRPr lang="ru-RU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Спец. условия для обучающихся с ТНР (добавлены полностью)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157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13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76386"/>
              </p:ext>
            </p:extLst>
          </p:nvPr>
        </p:nvGraphicFramePr>
        <p:xfrm>
          <a:off x="855454" y="530941"/>
          <a:ext cx="10974859" cy="5547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/>
                        <a:t>+</a:t>
                      </a:r>
                      <a:r>
                        <a:rPr lang="ru-RU" sz="1200" dirty="0"/>
                        <a:t>д) для обучающихся с расстройствами аутистического спектра (РАС) - использование визуальных расписаний;</a:t>
                      </a:r>
                    </a:p>
                    <a:p>
                      <a:pPr algn="just"/>
                      <a:endParaRPr lang="ru-RU" sz="1200" dirty="0"/>
                    </a:p>
                    <a:p>
                      <a:pPr algn="just"/>
                      <a:endParaRPr lang="ru-RU" sz="1200" dirty="0"/>
                    </a:p>
                    <a:p>
                      <a:pPr algn="just"/>
                      <a:r>
                        <a:rPr lang="ru-RU" sz="1200" b="1" dirty="0"/>
                        <a:t>+</a:t>
                      </a:r>
                      <a:r>
                        <a:rPr lang="ru-RU" sz="1200" dirty="0"/>
                        <a:t>е) для обучающихся с задержкой психического развития:</a:t>
                      </a:r>
                    </a:p>
                    <a:p>
                      <a:pPr algn="just"/>
                      <a:r>
                        <a:rPr lang="ru-RU" sz="1200" dirty="0"/>
                        <a:t>использование дополнительной визуальной поддержки в виде смысловых опор, облегчающих восприятие инструкций, усвоение правил, алгоритмов выполнения спортивных упражнений (например, пошаговая памятка или визуальная подсказка, выполненная в знаково-символической форме);</a:t>
                      </a:r>
                    </a:p>
                    <a:p>
                      <a:pPr algn="just"/>
                      <a:r>
                        <a:rPr lang="ru-RU" sz="1200" dirty="0"/>
                        <a:t>обеспечение особой структуры учебного занятия, обеспечивающей профилактику физических, эмоциональных и/или интеллектуальных перегрузок и формирование </a:t>
                      </a:r>
                      <a:r>
                        <a:rPr lang="ru-RU" sz="1200" dirty="0" err="1"/>
                        <a:t>саморегуляции</a:t>
                      </a:r>
                      <a:r>
                        <a:rPr lang="ru-RU" sz="1200" dirty="0"/>
                        <a:t> деятельности и поведения;</a:t>
                      </a:r>
                    </a:p>
                    <a:p>
                      <a:pPr algn="just"/>
                      <a:r>
                        <a:rPr lang="ru-RU" sz="1200" dirty="0"/>
                        <a:t>использование специальных приемов и методов обучения;</a:t>
                      </a:r>
                    </a:p>
                    <a:p>
                      <a:pPr algn="just"/>
                      <a:r>
                        <a:rPr lang="ru-RU" sz="1200" dirty="0"/>
                        <a:t>дифференциация требований к процессу и результатам учебных занятий с учетом психофизических возможностей обучающихся;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Спец. условия для обучающихся с РАС (добавлены полностью)</a:t>
                      </a:r>
                    </a:p>
                    <a:p>
                      <a:endParaRPr lang="ru-RU" sz="1200" dirty="0"/>
                    </a:p>
                    <a:p>
                      <a:endParaRPr lang="ru-RU" sz="12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Спец. условия для обучающихся с ЗПР (добавлены полностью)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470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14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870492"/>
              </p:ext>
            </p:extLst>
          </p:nvPr>
        </p:nvGraphicFramePr>
        <p:xfrm>
          <a:off x="838200" y="629728"/>
          <a:ext cx="10974859" cy="499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259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соблюдение оптимального режима физической нагрузки с учетом особенностей </a:t>
                      </a:r>
                      <a:r>
                        <a:rPr lang="ru-RU" sz="1200" dirty="0" err="1"/>
                        <a:t>нейродинамики</a:t>
                      </a:r>
                      <a:r>
                        <a:rPr lang="ru-RU" sz="1200" dirty="0"/>
                        <a:t> обучающегося, его работоспособности, темповых характеристик, использование гибкого подхода к выбору видов и режима физической нагрузки с учетом особенностей функционального состояния центральной нервной системы и </a:t>
                      </a:r>
                      <a:r>
                        <a:rPr lang="ru-RU" sz="1200" dirty="0" err="1"/>
                        <a:t>нейродинамики</a:t>
                      </a:r>
                      <a:r>
                        <a:rPr lang="ru-RU" sz="1200" dirty="0"/>
                        <a:t> психических процессов обучающегося (быстрой истощаемости, низкой работоспособности, пониженного общего тонуса и другие), использование </a:t>
                      </a:r>
                      <a:r>
                        <a:rPr lang="ru-RU" sz="1200" dirty="0" err="1"/>
                        <a:t>здоровьесберегающих</a:t>
                      </a:r>
                      <a:r>
                        <a:rPr lang="ru-RU" sz="1200" dirty="0"/>
                        <a:t> и коррекционно-оздоровительных технологий, направленных на компенсацию нарушений моторики, пространственной ориентировки, внимания, </a:t>
                      </a:r>
                      <a:r>
                        <a:rPr lang="ru-RU" sz="1200" dirty="0" err="1"/>
                        <a:t>скоординированности</a:t>
                      </a:r>
                      <a:r>
                        <a:rPr lang="ru-RU" sz="1200" dirty="0"/>
                        <a:t> межанализаторных систем (при реализации дополнительных общеразвивающих программ в области физической культуры и спорта);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Спец. условия для обучающихся с ЗПР (добавлены полностью)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65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15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654062"/>
              </p:ext>
            </p:extLst>
          </p:nvPr>
        </p:nvGraphicFramePr>
        <p:xfrm>
          <a:off x="795068" y="582699"/>
          <a:ext cx="10974859" cy="5547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ж) для обучающихся с умственной отсталостью (интеллектуальными нарушениями):</a:t>
                      </a:r>
                    </a:p>
                    <a:p>
                      <a:pPr algn="just"/>
                      <a:r>
                        <a:rPr lang="ru-RU" sz="1200" dirty="0"/>
                        <a:t>специально оборудованные "зоны отдыха" для снятия сенсорной и эмоциональной перегрузки;</a:t>
                      </a:r>
                    </a:p>
                    <a:p>
                      <a:pPr algn="just"/>
                      <a:r>
                        <a:rPr lang="ru-RU" sz="1200" dirty="0"/>
                        <a:t>для обучающихся с выраженными сложными дефектами (тяжелыми и множественными нарушениями развития) (ТМНР) - психолого-педагогическое </a:t>
                      </a:r>
                      <a:r>
                        <a:rPr lang="ru-RU" sz="1200" dirty="0" err="1"/>
                        <a:t>тьюторское</a:t>
                      </a:r>
                      <a:r>
                        <a:rPr lang="ru-RU" sz="1200" dirty="0"/>
                        <a:t> сопровождение;</a:t>
                      </a:r>
                    </a:p>
                    <a:p>
                      <a:pPr algn="just"/>
                      <a:r>
                        <a:rPr lang="ru-RU" sz="1200" dirty="0"/>
                        <a:t>учет особенностей обучающихся с умственной отсталостью (коммуникативные трудности с новыми людьми, замедленное восприятие и ориентировка в новом пространстве, ограниченное понимание словесной инструкции, замедленный темп усвоения нового материала, новых движений, изменения в поведении при физических нагрузках);</a:t>
                      </a:r>
                    </a:p>
                    <a:p>
                      <a:pPr algn="just"/>
                      <a:r>
                        <a:rPr lang="ru-RU" sz="1200" dirty="0"/>
                        <a:t>сочетание различных методов обучения (подражание, показ, образец, словесная инструкция) с преобладанием практических методов обучения, многократное повторение для усвоения нового материала, новых движений.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Спец. условия для обучающихся с умственной отсталостью (добавлены полностью)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17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2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145193"/>
              </p:ext>
            </p:extLst>
          </p:nvPr>
        </p:nvGraphicFramePr>
        <p:xfrm>
          <a:off x="838200" y="90994"/>
          <a:ext cx="10974859" cy="65641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п. 1. </a:t>
                      </a:r>
                      <a:r>
                        <a:rPr lang="ru-RU" sz="1200" b="1" dirty="0"/>
                        <a:t>+</a:t>
                      </a:r>
                      <a:r>
                        <a:rPr lang="ru-RU" sz="1200" dirty="0"/>
                        <a:t> формулировка «…(далее вместе – обучающихся с ограниченными возможностями здоровья)»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Категории обучающихся с ОВЗ, дети-инвалиды, инвалиды обозначены в тексте документа далее как обучающихся с ограниченными возможностями здоровья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  <a:tr h="1291092">
                <a:tc>
                  <a:txBody>
                    <a:bodyPr/>
                    <a:lstStyle/>
                    <a:p>
                      <a:endParaRPr lang="ru-RU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/>
                        <a:t>+</a:t>
                      </a:r>
                      <a:r>
                        <a:rPr lang="ru-RU" sz="1200" dirty="0"/>
                        <a:t> п. 3. Действие Порядка не распространяется на дипломатические представительства и консульские учреждения Российской Федерации, представительства Российской Федерации при международных (межгосударственных, межправительственных) организациях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575017"/>
                  </a:ext>
                </a:extLst>
              </a:tr>
              <a:tr h="1894451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/>
                        <a:t>Удалено:</a:t>
                      </a:r>
                      <a:r>
                        <a:rPr lang="ru-RU" sz="1300" dirty="0"/>
                        <a:t> П. 4. </a:t>
                      </a:r>
                      <a:r>
                        <a:rPr lang="ru-RU" sz="1200" dirty="0"/>
                        <a:t>Особенности реализации дополнительных предпрофессиональных программ в области искусств и в области физической культуры и спорта регулируются Федеральным законом от 29 декабря 2012 г. N 273-ФЗ "Об образовании в Российской Федерации" &lt;1&gt; (далее - Федеральный закон об образовании).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/>
                        <a:t>+</a:t>
                      </a:r>
                      <a:r>
                        <a:rPr lang="ru-RU" sz="1200" dirty="0"/>
                        <a:t> п. 4. Особенности организации и осуществления образовательной деятельности по дополнительным образовательным программам спортивной подготовки устанавливаются Министерством спорта Российской Федерации по согласованию с Министерством просвещения Российской Федерации. </a:t>
                      </a:r>
                    </a:p>
                    <a:p>
                      <a:pPr algn="just"/>
                      <a:r>
                        <a:rPr lang="ru-RU" sz="1200" dirty="0"/>
                        <a:t>Особенности организации и осуществления образовательной деятельности, методической деятельности по дополнительным общеобразовательным программам в области искусств устанавливаются Министерством культуры Российской Федерации по согласованию с Министерством просвещения Российской Федерации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Закрепление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координации по реализации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Доп.образовательных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программам спортивной подготовки за Министерством спорта РФ (согласование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Минпросвещения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Доп. Образовательных программ ДШИ – за Министерством культуры РФ (согласование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Минпросвещения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2906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72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3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462184"/>
              </p:ext>
            </p:extLst>
          </p:nvPr>
        </p:nvGraphicFramePr>
        <p:xfrm>
          <a:off x="838200" y="90994"/>
          <a:ext cx="10974859" cy="6370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П. 3 </a:t>
                      </a:r>
                      <a:r>
                        <a:rPr lang="ru-RU" sz="1200" b="1" dirty="0"/>
                        <a:t>удалено:</a:t>
                      </a:r>
                      <a:r>
                        <a:rPr lang="ru-RU" sz="1200" dirty="0"/>
                        <a:t> создание и обеспечение необходимых условий для личностного развития, профессионального самоопределения и творческого труда обучающихся;</a:t>
                      </a:r>
                    </a:p>
                    <a:p>
                      <a:pPr algn="just"/>
                      <a:r>
                        <a:rPr lang="ru-RU" sz="1200" dirty="0"/>
                        <a:t>- создание условий для получения начальных знаний, умений, навыков в области физической культуры и спорта, для дальнейшего освоения этапов спортивной подготовки; (в ред. Приказа </a:t>
                      </a:r>
                      <a:r>
                        <a:rPr lang="ru-RU" sz="1200" dirty="0" err="1"/>
                        <a:t>Минпросвещения</a:t>
                      </a:r>
                      <a:r>
                        <a:rPr lang="ru-RU" sz="1200" dirty="0"/>
                        <a:t> РФ от 05.09.2019 N 470)</a:t>
                      </a:r>
                    </a:p>
                    <a:p>
                      <a:pPr algn="just"/>
                      <a:r>
                        <a:rPr lang="ru-RU" sz="1200" b="1" dirty="0"/>
                        <a:t>- социализацию </a:t>
                      </a:r>
                      <a:r>
                        <a:rPr lang="ru-RU" sz="1200" dirty="0"/>
                        <a:t>(…и адаптацию обучающихся к жизни в обществе);</a:t>
                      </a:r>
                    </a:p>
                    <a:p>
                      <a:pPr algn="just"/>
                      <a:r>
                        <a:rPr lang="ru-RU" sz="1200" dirty="0"/>
                        <a:t>- формирование общей культуры обучающихся;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П. 5 Образовательная деятельность по дополнительным общеобразовательным программам должна быть направлена на:</a:t>
                      </a:r>
                    </a:p>
                    <a:p>
                      <a:r>
                        <a:rPr lang="ru-RU" sz="1200" dirty="0"/>
                        <a:t>…</a:t>
                      </a:r>
                    </a:p>
                    <a:p>
                      <a:endParaRPr lang="ru-RU" sz="1200" dirty="0"/>
                    </a:p>
                    <a:p>
                      <a:endParaRPr lang="ru-RU" sz="1200" dirty="0"/>
                    </a:p>
                    <a:p>
                      <a:endParaRPr lang="ru-RU" sz="1200" dirty="0"/>
                    </a:p>
                    <a:p>
                      <a:endParaRPr lang="ru-RU" sz="1200" dirty="0"/>
                    </a:p>
                    <a:p>
                      <a:endParaRPr lang="ru-RU" sz="1200" dirty="0"/>
                    </a:p>
                    <a:p>
                      <a:r>
                        <a:rPr lang="ru-RU" sz="1200" dirty="0"/>
                        <a:t>адаптацию обучающихся к жизни в обществе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  <a:tr h="1291092">
                <a:tc>
                  <a:txBody>
                    <a:bodyPr/>
                    <a:lstStyle/>
                    <a:p>
                      <a:endParaRPr lang="ru-RU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+ в п. 6. </a:t>
                      </a:r>
                    </a:p>
                    <a:p>
                      <a:pPr algn="just"/>
                      <a:endParaRPr lang="ru-RU" sz="1200" dirty="0"/>
                    </a:p>
                    <a:p>
                      <a:pPr algn="just"/>
                      <a:endParaRPr lang="ru-RU" sz="1200" dirty="0"/>
                    </a:p>
                    <a:p>
                      <a:pPr algn="just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Содержание дополнительных образовательных программ спортивной подготовки определяется соответствующей образовательной программой, разработанной и утвержденной организацией, реализующей дополнительные образовательные программы спортивной подготовки, с учетом примерных дополнительных образовательных программ спортивной подготовки 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Утонение про содержание предпрофессиональных программ в </a:t>
                      </a:r>
                      <a:r>
                        <a:rPr lang="ru-RU" sz="1200" b="1" dirty="0"/>
                        <a:t>области искусств в первой части, </a:t>
                      </a:r>
                    </a:p>
                    <a:p>
                      <a:endParaRPr lang="ru-RU" sz="1200" b="1" dirty="0"/>
                    </a:p>
                    <a:p>
                      <a:r>
                        <a:rPr lang="ru-RU" sz="1200" b="1" dirty="0"/>
                        <a:t>спортивной подготовки – во второй части </a:t>
                      </a:r>
                      <a:r>
                        <a:rPr lang="ru-RU" sz="1200" b="0" dirty="0"/>
                        <a:t>(полностью добавлен)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57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1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4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38134"/>
              </p:ext>
            </p:extLst>
          </p:nvPr>
        </p:nvGraphicFramePr>
        <p:xfrm>
          <a:off x="838200" y="90994"/>
          <a:ext cx="10974859" cy="6096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П.11. Занятия в объединениях могут проводиться по дополнительным общеобразовательным программам различной направленности (технической, естественнонаучной, физкультурно-спортивной, художественной, туристско-краеведческой, социально-гуманитарной).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Социально-педагогическая направленность заменена на социально-гуманитарную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  <a:tr h="1291092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П. 13. Дополнительные общеобразовательные программы реализуются организацией, осуществляющей образовательную деятельность, как самостоятельно, так и посредством сетевых форм их реализации.</a:t>
                      </a:r>
                    </a:p>
                    <a:p>
                      <a:pPr algn="just"/>
                      <a:r>
                        <a:rPr lang="ru-RU" sz="1200" b="1" dirty="0"/>
                        <a:t>+ Организации, осуществляющие образовательную деятельность, могут на договорной основе оказывать услуги по реализации дополнительных общеобразовательных программ других организаций, осуществляющих образовательную деятельность.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При наличие договора о взаимодействии, о сетевом взаимодействии по реализации ДОП.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575017"/>
                  </a:ext>
                </a:extLst>
              </a:tr>
              <a:tr h="1291092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/>
                        <a:t>П. 19. При реализации дополнительных общеобразовательных программ организации, осуществляющие образовательную деятельность, могут организовывать и проводить массовые мероприятия, создавать необходимые условия для совместной деятельности обучающихся и родителей (законных представителей) </a:t>
                      </a:r>
                      <a:r>
                        <a:rPr lang="ru-RU" sz="1200" b="1" dirty="0"/>
                        <a:t>несовершеннолетних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1144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15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5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931874"/>
              </p:ext>
            </p:extLst>
          </p:nvPr>
        </p:nvGraphicFramePr>
        <p:xfrm>
          <a:off x="838200" y="90994"/>
          <a:ext cx="10974859" cy="5547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п. 24. Для обучающихся с ограниченными возможностями здоровья организации, осуществляющие образовательную деятельность, организуют образовательный процесс по адаптированным дополнительным общеобразовательным программам с учетом особенностей психофизического развития указанных категорий обучающихся.</a:t>
                      </a:r>
                    </a:p>
                    <a:p>
                      <a:pPr algn="just"/>
                      <a:r>
                        <a:rPr lang="ru-RU" sz="1200" dirty="0"/>
                        <a:t>Организации, осуществляющие образовательную деятельность, должны создавать специальные условия в соответствии с заключением психолого-медико-педагогической комиссии </a:t>
                      </a:r>
                      <a:r>
                        <a:rPr lang="ru-RU" sz="1200" b="1" dirty="0"/>
                        <a:t>и (или) индивидуальной программой реабилитации (</a:t>
                      </a:r>
                      <a:r>
                        <a:rPr lang="ru-RU" sz="1200" b="1" dirty="0" err="1"/>
                        <a:t>абилитации</a:t>
                      </a:r>
                      <a:r>
                        <a:rPr lang="ru-RU" sz="1200" b="1" dirty="0"/>
                        <a:t>) инвалида, ребенка-инвалида…</a:t>
                      </a:r>
                    </a:p>
                    <a:p>
                      <a:pPr algn="just"/>
                      <a:r>
                        <a:rPr lang="ru-RU" sz="1200" b="1" dirty="0"/>
                        <a:t>Правила доступности организаций, осуществляющих образовательную деятельность, реализующих образовательную деятельность по адаптированным общеобразовательным программам, определяются порядком обеспечения условий доступности для инвалидов объектов и предоставляемых услуг в сфере образования, а также оказания им при этом необходимой помощи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АДОП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04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6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457460"/>
              </p:ext>
            </p:extLst>
          </p:nvPr>
        </p:nvGraphicFramePr>
        <p:xfrm>
          <a:off x="838200" y="90994"/>
          <a:ext cx="10974859" cy="6096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+ п. 25. Образовательная деятельность по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адаптированным дополнительным общеобразовательным </a:t>
                      </a:r>
                      <a:r>
                        <a:rPr lang="ru-RU" sz="1200" dirty="0"/>
                        <a:t>программам для обучающихся с ограниченными возможностями здоровья должна учитывать особые образовательные потребности обучающихся различных нозологических групп, указанных в пункте 26 Порядка, и быть направлена на решение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следующих задач</a:t>
                      </a:r>
                      <a:r>
                        <a:rPr lang="ru-RU" sz="1200" dirty="0"/>
                        <a:t>:</a:t>
                      </a:r>
                    </a:p>
                    <a:p>
                      <a:pPr algn="just"/>
                      <a:r>
                        <a:rPr lang="ru-RU" sz="1200" dirty="0"/>
                        <a:t>оказание психолого-педагогической помощи, реабилитации (</a:t>
                      </a:r>
                      <a:r>
                        <a:rPr lang="ru-RU" sz="1200" dirty="0" err="1"/>
                        <a:t>абилитации</a:t>
                      </a:r>
                      <a:r>
                        <a:rPr lang="ru-RU" sz="1200" dirty="0"/>
                        <a:t>);</a:t>
                      </a:r>
                    </a:p>
                    <a:p>
                      <a:pPr algn="just"/>
                      <a:r>
                        <a:rPr lang="ru-RU" sz="1200" dirty="0"/>
                        <a:t>предоставление дифференцированной помощи, в том числе оказание ассистентом (помощником) при необходимости технической помощи;</a:t>
                      </a:r>
                    </a:p>
                    <a:p>
                      <a:pPr algn="just"/>
                      <a:r>
                        <a:rPr lang="ru-RU" sz="1200" dirty="0"/>
                        <a:t>обеспечение возможности вербальной и невербальной коммуникации для обучающихся с выраженными проблемами коммуникации, в том числе:</a:t>
                      </a:r>
                    </a:p>
                    <a:p>
                      <a:pPr algn="just"/>
                      <a:r>
                        <a:rPr lang="ru-RU" sz="1200" dirty="0"/>
                        <a:t>с использованием средств альтернативной или дополнительной коммуникации;</a:t>
                      </a:r>
                    </a:p>
                    <a:p>
                      <a:pPr algn="just"/>
                      <a:r>
                        <a:rPr lang="ru-RU" sz="1200" dirty="0"/>
                        <a:t>воспитание самостоятельности и независимости при освоении доступных видов деятельности;</a:t>
                      </a:r>
                    </a:p>
                    <a:p>
                      <a:pPr algn="just"/>
                      <a:r>
                        <a:rPr lang="ru-RU" sz="1200" dirty="0"/>
                        <a:t>формирование интереса к определенному виду деятельности в рамках реализации дополнительных общеобразовательных программ.</a:t>
                      </a:r>
                    </a:p>
                    <a:p>
                      <a:pPr algn="just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410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7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42845"/>
              </p:ext>
            </p:extLst>
          </p:nvPr>
        </p:nvGraphicFramePr>
        <p:xfrm>
          <a:off x="838200" y="90994"/>
          <a:ext cx="10974859" cy="499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п. 26. Содержание образования и условия организации обучения и воспитания обучающихся с ограниченными возможностями здоровья определяются адаптированной образовательной программой, </a:t>
                      </a:r>
                      <a:r>
                        <a:rPr lang="ru-RU" sz="1200" b="1" dirty="0"/>
                        <a:t>а для инвалидов также в соответствии с индивидуальной программой реабилитации инвалида.</a:t>
                      </a:r>
                    </a:p>
                    <a:p>
                      <a:pPr algn="just"/>
                      <a:r>
                        <a:rPr lang="ru-RU" sz="1200" b="0" dirty="0"/>
                        <a:t>Образовательная деятельность обучающихся с ограниченными возможностями здоровья по дополнительным общеобразовательным программам может осуществляться на основе дополнительных общеобразовательных программ, адаптированных при необходимости для обучения указанных обучающихся, с привлечением специалистов в области коррекционной педагогики, а также педагогических работников, освоивших соответствующую программу профессиональной переподготовки </a:t>
                      </a:r>
                      <a:r>
                        <a:rPr lang="ru-RU" sz="1200" b="1" dirty="0"/>
                        <a:t>и повышения квалификации.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Добавлено уточнение для инвалидов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156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8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258222"/>
              </p:ext>
            </p:extLst>
          </p:nvPr>
        </p:nvGraphicFramePr>
        <p:xfrm>
          <a:off x="838200" y="90994"/>
          <a:ext cx="10974859" cy="6278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П. 20. </a:t>
                      </a:r>
                      <a:r>
                        <a:rPr lang="ru-RU" sz="1200" b="1" dirty="0"/>
                        <a:t>удалено:</a:t>
                      </a:r>
                    </a:p>
                    <a:p>
                      <a:pPr algn="just"/>
                      <a:r>
                        <a:rPr lang="ru-RU" sz="1200" dirty="0"/>
                        <a:t>а) для обучающихся с ограниченными возможностями здоровья по зрению;</a:t>
                      </a:r>
                    </a:p>
                    <a:p>
                      <a:pPr algn="just"/>
                      <a:r>
                        <a:rPr lang="ru-RU" sz="1200" dirty="0"/>
                        <a:t>адаптацию официальных сайтов организаций, осуществляющих образовательную деятельность, в информационно-телекоммуникационной сети "Интернет" с учетом особых потребностей инвалидов по зрению с приведением их к международному стандарту доступности веб-контента и веб-сервисов (WCAG);</a:t>
                      </a:r>
                    </a:p>
                    <a:p>
                      <a:pPr algn="just"/>
                      <a:r>
                        <a:rPr lang="ru-RU" sz="1200" dirty="0"/>
                        <a:t>присутствие ассистента, оказывающего обучающемуся необходимую помощь;</a:t>
                      </a:r>
                    </a:p>
                    <a:p>
                      <a:pPr algn="just"/>
                      <a:r>
                        <a:rPr lang="ru-RU" sz="1200" dirty="0"/>
                        <a:t>выпуск альтернативных форматов печатных материалов (крупный шрифт или аудиофайлы);</a:t>
                      </a:r>
                    </a:p>
                    <a:p>
                      <a:pPr algn="just"/>
                      <a:r>
                        <a:rPr lang="ru-RU" sz="1200" dirty="0"/>
                        <a:t>доступ обучающегося, являющегося слепым и использующего собаку- поводыря, к зданию организации, осуществляющей образовательную деятельность, располагающему местом для размещения собаки-поводыря в часы обучения самого обучающегося;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П. 27. В целях доступности получения дополнительного образования обучающимися с ограниченными возможностями здоровья организации, осуществляющие образовательную деятельность, </a:t>
                      </a:r>
                      <a:r>
                        <a:rPr lang="ru-RU" sz="1200" b="1" dirty="0"/>
                        <a:t>по адаптированным дополнительным образовательным программам обеспечивают создание специальных условий для получения образования указанными обучающимися, в том числе:</a:t>
                      </a:r>
                    </a:p>
                    <a:p>
                      <a:pPr algn="just"/>
                      <a:r>
                        <a:rPr lang="ru-RU" sz="1200" dirty="0"/>
                        <a:t>а) для обучающихся с ограниченными возможностями здоровья по зрению:</a:t>
                      </a:r>
                    </a:p>
                    <a:p>
                      <a:pPr algn="just"/>
                      <a:r>
                        <a:rPr lang="ru-RU" sz="1200" dirty="0"/>
                        <a:t>размещение в доступных для обучающихся, являющихся слепыми и слабовидящими, местах </a:t>
                      </a:r>
                      <a:r>
                        <a:rPr lang="ru-RU" sz="1200" b="1" dirty="0"/>
                        <a:t>и в адаптированной форме (с учетом их особых потребностей) тактильные информационные таблички, выполненные укрупненным шрифтом, и с использованием рельефно-линейного шрифта или рельефно-точечного шрифта Брайля, с номерами и наименованиями помещений, а также справочной информацией о расписании учебных занятий;</a:t>
                      </a:r>
                    </a:p>
                    <a:p>
                      <a:pPr algn="just"/>
                      <a:r>
                        <a:rPr lang="ru-RU" sz="1200" dirty="0"/>
                        <a:t>доступ обучающегося, являющегося слепым и использующего собаку-поводыря, к зданию организации, осуществляющей образовательную деятельность, располагающему местом для размещения собаки-поводыря в часы обучения самого обучающегося;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Спец. условия для обучающихся с ограниченными возможностями здоровья по зрению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002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48952A8-4607-12F7-86AB-1B905274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8DA9DAA-006C-4F4B-980E-E3DF019B24E2}" type="slidenum">
              <a:rPr lang="ru-RU" noProof="0" smtClean="0"/>
              <a:t>9</a:t>
            </a:fld>
            <a:endParaRPr lang="ru-RU" noProof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3D0BDF53-9A0C-2085-C359-544B15059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153923"/>
              </p:ext>
            </p:extLst>
          </p:nvPr>
        </p:nvGraphicFramePr>
        <p:xfrm>
          <a:off x="838200" y="90994"/>
          <a:ext cx="10974859" cy="6644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2365">
                  <a:extLst>
                    <a:ext uri="{9D8B030D-6E8A-4147-A177-3AD203B41FA5}">
                      <a16:colId xmlns:a16="http://schemas.microsoft.com/office/drawing/2014/main" xmlns="" val="669651125"/>
                    </a:ext>
                  </a:extLst>
                </a:gridCol>
                <a:gridCol w="4383348">
                  <a:extLst>
                    <a:ext uri="{9D8B030D-6E8A-4147-A177-3AD203B41FA5}">
                      <a16:colId xmlns:a16="http://schemas.microsoft.com/office/drawing/2014/main" xmlns="" val="2544593854"/>
                    </a:ext>
                  </a:extLst>
                </a:gridCol>
                <a:gridCol w="2949146">
                  <a:extLst>
                    <a:ext uri="{9D8B030D-6E8A-4147-A177-3AD203B41FA5}">
                      <a16:colId xmlns:a16="http://schemas.microsoft.com/office/drawing/2014/main" xmlns="" val="1470220146"/>
                    </a:ext>
                  </a:extLst>
                </a:gridCol>
              </a:tblGrid>
              <a:tr h="169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Приказ Министерства просвещения РФ от 9 ноября 2018 г. № 196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/до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Приказ Министерства просвещения РФ от 27 июля 2022 г. № 629 </a:t>
                      </a:r>
                    </a:p>
                    <a:p>
                      <a:pPr algn="ctr"/>
                      <a:r>
                        <a:rPr lang="ru-RU" sz="1400" dirty="0"/>
                        <a:t>«Об     утверждении Порядка организации и осуществления образовательной деятельности по  дополнительным общеобразовательным программам»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/после 01.03.2023/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112568"/>
                  </a:ext>
                </a:extLst>
              </a:tr>
              <a:tr h="956636">
                <a:tc>
                  <a:txBody>
                    <a:bodyPr/>
                    <a:lstStyle/>
                    <a:p>
                      <a:pPr algn="just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звуковые маяки, облегчающие поиск входа в организацию, осуществляющую образовательную деятельность;</a:t>
                      </a:r>
                    </a:p>
                    <a:p>
                      <a:pPr algn="just"/>
                      <a:r>
                        <a:rPr lang="ru-RU" sz="1200" dirty="0"/>
                        <a:t>выпуск альтернативных форматов печатных материалов по дополнительным общеобразовательным программам (крупный шрифт или аудиофайлы);</a:t>
                      </a:r>
                    </a:p>
                    <a:p>
                      <a:pPr algn="just"/>
                      <a:r>
                        <a:rPr lang="ru-RU" sz="1200" dirty="0"/>
                        <a:t>контрастную маркировку </a:t>
                      </a:r>
                      <a:r>
                        <a:rPr lang="ru-RU" sz="1200" dirty="0" err="1"/>
                        <a:t>проступей</a:t>
                      </a:r>
                      <a:r>
                        <a:rPr lang="ru-RU" sz="1200" dirty="0"/>
                        <a:t> крайних ступеней в виде противоскользящих полос, а также контрастную маркировку прозрачных полотен дверей, ограждений (перегородок). При реализации дополнительных общеразвивающих программ в области физической культуры и спорта, организации, осуществляющие образовательную деятельность, край ванны бассейна по всему периметру должны выделять полосой, имеющей контрастную окраску по отношению к цвету обходной дорожки;</a:t>
                      </a:r>
                    </a:p>
                    <a:p>
                      <a:pPr algn="just"/>
                      <a:r>
                        <a:rPr lang="ru-RU" sz="1200" dirty="0"/>
                        <a:t>применение специальных методов и приемов обучения, связанных с показом и демонстрацией движений и практических действий;</a:t>
                      </a:r>
                    </a:p>
                    <a:p>
                      <a:pPr algn="just"/>
                      <a:r>
                        <a:rPr lang="ru-RU" sz="1200" dirty="0"/>
                        <a:t>использование специальных учебников, учебных пособий и наглядных дидактических средств (муляжи, модели, макеты, укрупненные и (или) рельефные иллюстрации);</a:t>
                      </a:r>
                    </a:p>
                    <a:p>
                      <a:pPr algn="just"/>
                      <a:r>
                        <a:rPr lang="ru-RU" sz="1200" dirty="0"/>
                        <a:t>применение специального спортивного инвентаря &lt;22&gt; и рельефно-контрастной маркировки спортивных залов и игровых площадок (при реализации дополнительных общеразвивающих программ в области физической культуры и спорта);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889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36132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48167182_TF89338750_Win32.potx" id="{1C3AEEAC-0F27-4CFA-8ACD-9680D3AD60AA}" vid="{6E63C9F9-8FC9-48F9-9811-2BE3375EB0FD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919F73-B6C2-4A43-95E2-833EC48925F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Галактика</Template>
  <TotalTime>377</TotalTime>
  <Words>2850</Words>
  <Application>Microsoft Office PowerPoint</Application>
  <PresentationFormat>Произвольный</PresentationFormat>
  <Paragraphs>264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GradientUnivers</vt:lpstr>
      <vt:lpstr>Изменение порядка организации и осуществления образовательной деятельности по дополнительным общеобразовательным программам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 реализация дополнительных общеобразовательных общеразвивающих программ с учетом нового порядка</dc:title>
  <dc:creator>Екатерина Золотова</dc:creator>
  <cp:lastModifiedBy>O2</cp:lastModifiedBy>
  <cp:revision>19</cp:revision>
  <dcterms:created xsi:type="dcterms:W3CDTF">2023-02-08T10:39:46Z</dcterms:created>
  <dcterms:modified xsi:type="dcterms:W3CDTF">2023-03-30T12:40:07Z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