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467" r:id="rId4"/>
    <p:sldId id="259" r:id="rId5"/>
    <p:sldId id="471" r:id="rId6"/>
    <p:sldId id="472" r:id="rId7"/>
    <p:sldId id="473" r:id="rId8"/>
    <p:sldId id="474" r:id="rId9"/>
    <p:sldId id="475" r:id="rId10"/>
    <p:sldId id="476" r:id="rId11"/>
    <p:sldId id="477" r:id="rId12"/>
    <p:sldId id="478" r:id="rId13"/>
    <p:sldId id="479" r:id="rId14"/>
    <p:sldId id="480" r:id="rId15"/>
    <p:sldId id="481" r:id="rId16"/>
    <p:sldId id="482" r:id="rId17"/>
    <p:sldId id="483" r:id="rId18"/>
    <p:sldId id="484" r:id="rId19"/>
    <p:sldId id="485" r:id="rId20"/>
    <p:sldId id="486" r:id="rId21"/>
    <p:sldId id="487" r:id="rId2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152" autoAdjust="0"/>
    <p:restoredTop sz="94660"/>
  </p:normalViewPr>
  <p:slideViewPr>
    <p:cSldViewPr snapToGrid="0">
      <p:cViewPr>
        <p:scale>
          <a:sx n="100" d="100"/>
          <a:sy n="100" d="100"/>
        </p:scale>
        <p:origin x="-744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A2796E-7BF6-8778-83F3-4B2B95B18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2081893"/>
            <a:ext cx="8962777" cy="1642382"/>
          </a:xfrm>
        </p:spPr>
        <p:txBody>
          <a:bodyPr>
            <a:noAutofit/>
          </a:bodyPr>
          <a:lstStyle/>
          <a:p>
            <a:r>
              <a:rPr lang="ru-RU" sz="44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проектирования культурно-образовательных маршрутов</a:t>
            </a:r>
            <a:endParaRPr lang="ru-RU" sz="4400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DF72A84-AEA0-1000-DB3C-B1C198B57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300" y="3838575"/>
            <a:ext cx="8673427" cy="148590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pPr algn="r"/>
            <a:r>
              <a:rPr lang="ru-RU" sz="3200" dirty="0" smtClean="0"/>
              <a:t>Окунева Елена Викторовна, </a:t>
            </a:r>
            <a:endParaRPr lang="ru-RU" sz="3200" dirty="0"/>
          </a:p>
          <a:p>
            <a:pPr algn="r"/>
            <a:r>
              <a:rPr lang="ru-RU" sz="3200" dirty="0"/>
              <a:t>заместитель директора по УВР </a:t>
            </a:r>
            <a:endParaRPr lang="ru-RU" sz="3200" dirty="0" smtClean="0"/>
          </a:p>
          <a:p>
            <a:pPr algn="r"/>
            <a:r>
              <a:rPr lang="ru-RU" sz="3200" dirty="0" smtClean="0"/>
              <a:t>МБОУ </a:t>
            </a:r>
            <a:r>
              <a:rPr lang="ru-RU" sz="3200" dirty="0"/>
              <a:t>ДО «Центр внешкольной </a:t>
            </a:r>
            <a:r>
              <a:rPr lang="ru-RU" sz="3200" dirty="0" smtClean="0"/>
              <a:t>работы»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33107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ЦЕЛИ МАРШРУТА</a:t>
            </a:r>
            <a:endParaRPr lang="ru-RU" sz="2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854" y="1824036"/>
            <a:ext cx="6534531" cy="4900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573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ЗАДАЧИ МАРШРУТА</a:t>
            </a:r>
            <a:endParaRPr lang="ru-RU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251" y="1790699"/>
            <a:ext cx="6463134" cy="484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7060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ФОРМИРУЕМЫЕ КОМПЕТЕНЦИИ</a:t>
            </a:r>
            <a:endParaRPr lang="ru-RU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080" y="1866896"/>
            <a:ext cx="6489704" cy="486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89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УРОВЕНЬ ОБРАЗОВАТЕЛЬНОЙ НАГРУЗКИ</a:t>
            </a:r>
            <a:endParaRPr lang="ru-RU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79" y="1724024"/>
            <a:ext cx="6604906" cy="495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253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63958" y="860782"/>
            <a:ext cx="660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ДОСТУПНОСТЬ ДЛЯ ДЕТЕЙ С ОВЗ И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ДЕТЕЙ-ИНВАЛИДОВ</a:t>
            </a:r>
            <a:endParaRPr lang="ru-RU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79" y="1790700"/>
            <a:ext cx="6503973" cy="4877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20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63958" y="860782"/>
            <a:ext cx="660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ПРОДОЛЖИТЕЛЬНОСТЬ И ПРОТЯЖЕННОСТЬ МАРШРУТА</a:t>
            </a:r>
            <a:endParaRPr lang="ru-RU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251" y="1757384"/>
            <a:ext cx="6495710" cy="4871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457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70922" y="1014670"/>
            <a:ext cx="399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НИТКА МАРШРУТА</a:t>
            </a:r>
            <a:endParaRPr lang="ru-RU" sz="2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718" y="1741820"/>
            <a:ext cx="6404146" cy="480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24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67425" y="1014670"/>
            <a:ext cx="4610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КАРТА МАРШРУТА</a:t>
            </a:r>
            <a:endParaRPr lang="ru-RU" sz="2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251" y="1766887"/>
            <a:ext cx="6362700" cy="4772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893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3691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ПРОГРАММА МАРШРУТА</a:t>
            </a:r>
            <a:endParaRPr lang="ru-RU" sz="2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75" y="1779920"/>
            <a:ext cx="6532914" cy="489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7067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3691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СТОИМОСТЬ МАРШРУТА</a:t>
            </a:r>
            <a:endParaRPr lang="ru-RU" sz="20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673" y="1785377"/>
            <a:ext cx="6582518" cy="493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176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Культурно-образовательный маршрут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5862CB-BA5D-2F84-8B42-6F8922EE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5594" y="3017243"/>
            <a:ext cx="7022516" cy="16410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использование в образовательной деятельности туристских маршрутов для ознакомления детей с историей, культурой, традициями, природой региона, а также для знакомства с лицами, внесшими весомый вклад в его развитие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66891" y="983412"/>
            <a:ext cx="7159923" cy="195819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66891" y="3010619"/>
            <a:ext cx="7159923" cy="164764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66891" y="4658264"/>
            <a:ext cx="7159923" cy="182017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14869" y="5061389"/>
            <a:ext cx="4390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реализации –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квартал 2022 г., далее – ежегодно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62230" y="1300790"/>
            <a:ext cx="69692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«Дорожная карта по реализации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Концепции развития дополнительного образования детей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Селивановском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– 2030 годы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управления образования от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27.09.2022 №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564)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94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53691" y="830133"/>
            <a:ext cx="660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УЧЕБНО-МЕТОДИЧЕСКИЙ КОМПЛЕКС МАРШРУТА</a:t>
            </a:r>
            <a:endParaRPr lang="ru-RU" sz="20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302" y="1770395"/>
            <a:ext cx="6559260" cy="4919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475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4691" y="2827205"/>
            <a:ext cx="5490224" cy="1689390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02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5338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Культурно-образовательный маршрут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44215" y="4237263"/>
            <a:ext cx="5490223" cy="99335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кскурсия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е равно 3"/>
          <p:cNvSpPr/>
          <p:nvPr/>
        </p:nvSpPr>
        <p:spPr>
          <a:xfrm>
            <a:off x="5604781" y="3804558"/>
            <a:ext cx="824593" cy="367392"/>
          </a:xfrm>
          <a:prstGeom prst="mathNotEqual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0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751" y="2349925"/>
            <a:ext cx="3743864" cy="2456442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Тематика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культурно-образовательного маршрута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5862CB-BA5D-2F84-8B42-6F8922EE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145279"/>
            <a:ext cx="7238288" cy="6712721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Культурно-познавательный маршрут = экскурсия</a:t>
            </a:r>
          </a:p>
          <a:p>
            <a:pPr algn="just"/>
            <a:r>
              <a:rPr lang="ru-RU" sz="1600" dirty="0">
                <a:solidFill>
                  <a:srgbClr val="FF0000"/>
                </a:solidFill>
              </a:rPr>
              <a:t>Тематика (направления) КОМ разнообразная (тенденции 2022-23 </a:t>
            </a:r>
            <a:r>
              <a:rPr lang="ru-RU" sz="1600" dirty="0" err="1">
                <a:solidFill>
                  <a:srgbClr val="FF0000"/>
                </a:solidFill>
              </a:rPr>
              <a:t>гг</a:t>
            </a:r>
            <a:r>
              <a:rPr lang="ru-RU" sz="1600" dirty="0">
                <a:solidFill>
                  <a:srgbClr val="FF0000"/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ru-RU" sz="1600" dirty="0"/>
              <a:t>1. «Урбанистика»: изучение архитектурного наследия и развития современной городской среды, проектирование и дизайн пространства родного города (села, поселка) в условиях компактной среды;</a:t>
            </a:r>
          </a:p>
          <a:p>
            <a:pPr marL="0" indent="0" algn="just">
              <a:buNone/>
            </a:pPr>
            <a:r>
              <a:rPr lang="ru-RU" sz="1600" dirty="0"/>
              <a:t>2. «Геоэкономика»: изучение традиционных средств и форм производства, традиций и развития ремесленного мастерства, сельского хозяйства и промышленно-производственной сферы, торговли, других отраслей народного хозяйства района/города/села;</a:t>
            </a:r>
          </a:p>
          <a:p>
            <a:pPr marL="0" indent="0" algn="just">
              <a:buNone/>
            </a:pPr>
            <a:r>
              <a:rPr lang="ru-RU" sz="1600" dirty="0"/>
              <a:t>3. «Историко-культурное наследие»: изучение историко-культурного наследия в области живописи и графики (в том числе иконописи, фресковой живописи, мозаичного и витражного искусства), книгопечатания, литографии, театрального искусства, музыкального искусства, хореографического искусства, кинематографии и прочее;</a:t>
            </a:r>
          </a:p>
          <a:p>
            <a:pPr marL="0" indent="0" algn="just">
              <a:buNone/>
            </a:pPr>
            <a:r>
              <a:rPr lang="ru-RU" sz="1600" dirty="0"/>
              <a:t>4. «</a:t>
            </a:r>
            <a:r>
              <a:rPr lang="ru-RU" sz="1600" dirty="0" err="1"/>
              <a:t>Религоведение</a:t>
            </a:r>
            <a:r>
              <a:rPr lang="ru-RU" sz="1600" dirty="0"/>
              <a:t>»: изучение истории, доктрин и традиций религиозных учений, монашества, персоналий района/города/села;</a:t>
            </a:r>
          </a:p>
          <a:p>
            <a:pPr marL="0" indent="0" algn="just">
              <a:buNone/>
            </a:pPr>
            <a:r>
              <a:rPr lang="ru-RU" sz="1600" dirty="0"/>
              <a:t>5. С использованием мульти-дисциплинарного похода: сочетание различных предметных областей и направленностей: естественнонаучной, техники, науки и информационных техно-логий, экологии, физического развития и спорта и прочее.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8C17B684-B590-99A5-CF6E-44CC42B91833}"/>
              </a:ext>
            </a:extLst>
          </p:cNvPr>
          <p:cNvCxnSpPr/>
          <p:nvPr/>
        </p:nvCxnSpPr>
        <p:spPr>
          <a:xfrm flipH="1">
            <a:off x="8158332" y="247829"/>
            <a:ext cx="68366" cy="2307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E356F0B-C7F0-058C-B445-4BCB64035D02}"/>
              </a:ext>
            </a:extLst>
          </p:cNvPr>
          <p:cNvSpPr/>
          <p:nvPr/>
        </p:nvSpPr>
        <p:spPr>
          <a:xfrm>
            <a:off x="4844041" y="991312"/>
            <a:ext cx="1507311" cy="393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rgbClr val="C00000"/>
                </a:solidFill>
              </a:ln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605D954-01A2-571B-E6F6-A6A380303F16}"/>
              </a:ext>
            </a:extLst>
          </p:cNvPr>
          <p:cNvSpPr/>
          <p:nvPr/>
        </p:nvSpPr>
        <p:spPr>
          <a:xfrm>
            <a:off x="4844041" y="1956818"/>
            <a:ext cx="1572427" cy="393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4115DBC-1E57-C61E-573E-B2A38408A94E}"/>
              </a:ext>
            </a:extLst>
          </p:cNvPr>
          <p:cNvSpPr/>
          <p:nvPr/>
        </p:nvSpPr>
        <p:spPr>
          <a:xfrm>
            <a:off x="4844041" y="3323506"/>
            <a:ext cx="3014623" cy="393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rgbClr val="C00000"/>
                </a:solidFill>
              </a:ln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DAAC63E-2460-DB70-9C6E-560D0653DC35}"/>
              </a:ext>
            </a:extLst>
          </p:cNvPr>
          <p:cNvSpPr/>
          <p:nvPr/>
        </p:nvSpPr>
        <p:spPr>
          <a:xfrm>
            <a:off x="4844041" y="4884987"/>
            <a:ext cx="1588067" cy="393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rgbClr val="C00000"/>
                </a:solidFill>
              </a:ln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A8526926-CD26-0241-FEE9-6E53EF432D55}"/>
              </a:ext>
            </a:extLst>
          </p:cNvPr>
          <p:cNvSpPr/>
          <p:nvPr/>
        </p:nvSpPr>
        <p:spPr>
          <a:xfrm>
            <a:off x="6702726" y="5552618"/>
            <a:ext cx="3052218" cy="3931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28575">
                <a:solidFill>
                  <a:srgbClr val="C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7169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972" y="871246"/>
            <a:ext cx="71882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44998" y="948209"/>
            <a:ext cx="34995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smtClean="0"/>
              <a:t>НАЗВАНИЕ МАРШРУТА</a:t>
            </a:r>
            <a:endParaRPr lang="ru-RU" sz="2000" b="1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691" y="1631389"/>
            <a:ext cx="6812906" cy="510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460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70022" y="860782"/>
            <a:ext cx="5892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/>
              <a:t>ИНТЕГРАЦИЯ МАРШРУТА В ОБРАЗОВАТЕЛЬНЫЕ ПРГРАММЫ</a:t>
            </a:r>
            <a:endParaRPr lang="ru-RU" sz="2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496" y="1891294"/>
            <a:ext cx="6420873" cy="4815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97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92437" y="860782"/>
            <a:ext cx="6604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РЕСУРСЫ О РЕГИОНЕ (РАЙОНЕ) МАРШРУТА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(ИСТОРИЧЕСКАЯ СПРАВКА)</a:t>
            </a:r>
            <a:endParaRPr lang="ru-RU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601" y="1853293"/>
            <a:ext cx="6183085" cy="4637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731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ИСТОЧНИКИ И ЛИТЕРАТУРА</a:t>
            </a:r>
            <a:endParaRPr lang="ru-RU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372" y="1738993"/>
            <a:ext cx="6625544" cy="4969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926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E896B4F-4EB4-7CFD-9E2E-E82AB381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3" y="2390746"/>
            <a:ext cx="3828823" cy="245644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культурно-образовательных маршрутов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50251" y="191476"/>
            <a:ext cx="621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разделы (пункты):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832" y="773356"/>
            <a:ext cx="7188200" cy="88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8479" y="1014670"/>
            <a:ext cx="6604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ЦЕЛЕВАЯ АУДИТОРИЯ, СЕЗОН</a:t>
            </a:r>
            <a:endParaRPr lang="ru-RU" sz="2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79" y="1763486"/>
            <a:ext cx="6537850" cy="490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812186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{41F7EC85-1E2C-4980-A394-5B4EBDD64DCC}tf16401371</Template>
  <TotalTime>387</TotalTime>
  <Words>477</Words>
  <Application>Microsoft Office PowerPoint</Application>
  <PresentationFormat>Произвольный</PresentationFormat>
  <Paragraphs>73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Атлас</vt:lpstr>
      <vt:lpstr>Основы проектирования культурно-образовательных маршрутов</vt:lpstr>
      <vt:lpstr>Культурно-образовательный маршрут</vt:lpstr>
      <vt:lpstr>Культурно-образовательный маршрут</vt:lpstr>
      <vt:lpstr>Тематика культурно-образовательного маршрута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Проектирование  культурно-образовательных маршрутов </vt:lpstr>
      <vt:lpstr>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социокультурной компетентности средствами культурно-познавательного туризма</dc:title>
  <dc:creator>Екатерина Золотова</dc:creator>
  <cp:lastModifiedBy>Кристина</cp:lastModifiedBy>
  <cp:revision>33</cp:revision>
  <cp:lastPrinted>2023-01-25T10:46:33Z</cp:lastPrinted>
  <dcterms:created xsi:type="dcterms:W3CDTF">2022-12-21T13:26:13Z</dcterms:created>
  <dcterms:modified xsi:type="dcterms:W3CDTF">2023-03-31T05:59:57Z</dcterms:modified>
</cp:coreProperties>
</file>