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4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hartEx2.xml" ContentType="application/vnd.ms-office.chartex+xml"/>
  <Override PartName="/ppt/charts/chartEx3.xml" ContentType="application/vnd.ms-office.chartex+xml"/>
  <Override PartName="/ppt/charts/chartEx4.xml" ContentType="application/vnd.ms-office.chartex+xml"/>
  <Override PartName="/ppt/charts/chartEx5.xml" ContentType="application/vnd.ms-office.chartex+xml"/>
  <Override PartName="/ppt/charts/chartEx6.xml" ContentType="application/vnd.ms-office.chartex+xml"/>
  <Override PartName="/ppt/charts/chartEx7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4.xml" ContentType="application/vnd.ms-office.chartstyle+xml"/>
  <Override PartName="/ppt/charts/colors14.xml" ContentType="application/vnd.ms-office.chartcolorstyle+xml"/>
  <Override PartName="/ppt/charts/style16.xml" ContentType="application/vnd.ms-office.chartstyle+xml"/>
  <Override PartName="/ppt/charts/colors16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5.xml" ContentType="application/vnd.ms-office.chartcolorstyle+xml"/>
  <Override PartName="/ppt/charts/style1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31"/>
  </p:notesMasterIdLst>
  <p:sldIdLst>
    <p:sldId id="256" r:id="rId2"/>
    <p:sldId id="293" r:id="rId3"/>
    <p:sldId id="257" r:id="rId4"/>
    <p:sldId id="258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95" r:id="rId13"/>
    <p:sldId id="290" r:id="rId14"/>
    <p:sldId id="271" r:id="rId15"/>
    <p:sldId id="272" r:id="rId16"/>
    <p:sldId id="274" r:id="rId17"/>
    <p:sldId id="275" r:id="rId18"/>
    <p:sldId id="276" r:id="rId19"/>
    <p:sldId id="277" r:id="rId20"/>
    <p:sldId id="282" r:id="rId21"/>
    <p:sldId id="278" r:id="rId22"/>
    <p:sldId id="283" r:id="rId23"/>
    <p:sldId id="285" r:id="rId24"/>
    <p:sldId id="289" r:id="rId25"/>
    <p:sldId id="287" r:id="rId26"/>
    <p:sldId id="288" r:id="rId27"/>
    <p:sldId id="297" r:id="rId28"/>
    <p:sldId id="296" r:id="rId29"/>
    <p:sldId id="298" r:id="rId30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кушенко Юлия Сергеевна" initials="СЮС" lastIdx="3" clrIdx="0">
    <p:extLst>
      <p:ext uri="{19B8F6BF-5375-455C-9EA6-DF929625EA0E}">
        <p15:presenceInfo xmlns="" xmlns:p15="http://schemas.microsoft.com/office/powerpoint/2012/main" userId="Секушенко Юлия Серге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BB1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22" autoAdjust="0"/>
  </p:normalViewPr>
  <p:slideViewPr>
    <p:cSldViewPr snapToGrid="0">
      <p:cViewPr>
        <p:scale>
          <a:sx n="104" d="100"/>
          <a:sy n="104" d="100"/>
        </p:scale>
        <p:origin x="-8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_____Microsoft_Excel2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14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16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Microsoft_Excel_Worksheet18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Microsoft_Excel_Worksheet19.xlsx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package" Target="../embeddings/Microsoft_Excel_Worksheet25.xlsx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package" Target="../embeddings/Microsoft_Excel_Worksheet26.xlsx"/></Relationships>
</file>

<file path=ppt/charts/_rels/chartEx7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microsoft.com/office/2011/relationships/chartStyle" Target="style15.xml"/><Relationship Id="rId1" Type="http://schemas.openxmlformats.org/officeDocument/2006/relationships/package" Target="../embeddings/Microsoft_Excel_Worksheet2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/>
              <a:t>Востребованность ДООП</a:t>
            </a:r>
          </a:p>
        </c:rich>
      </c:tx>
      <c:layout>
        <c:manualLayout>
          <c:xMode val="edge"/>
          <c:yMode val="edge"/>
          <c:x val="0.10725611111111111"/>
          <c:y val="8.816111111111110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3.1750000000000063E-2"/>
                  <c:y val="-3.919753086419753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04-4F9E-A264-9ED4C66003F2}"/>
                </c:ext>
              </c:extLst>
            </c:dLbl>
            <c:dLbl>
              <c:idx val="2"/>
              <c:layout>
                <c:manualLayout>
                  <c:x val="-4.2333333333333334E-2"/>
                  <c:y val="-1.56790123456790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72-42D8-85EC-EF9A2279992D}"/>
                </c:ext>
              </c:extLst>
            </c:dLbl>
            <c:dLbl>
              <c:idx val="3"/>
              <c:layout>
                <c:manualLayout>
                  <c:x val="3.175E-2"/>
                  <c:y val="-1.56790123456790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39-4870-A1FB-E1C07E1037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ОО (СОШ)</c:v>
                </c:pt>
                <c:pt idx="2">
                  <c:v>ДОУ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2062</c:v>
                </c:pt>
                <c:pt idx="1">
                  <c:v>1218</c:v>
                </c:pt>
                <c:pt idx="2">
                  <c:v>130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11-4AD0-9205-CB05948AE6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200027777777781"/>
          <c:y val="0.23177962962962964"/>
          <c:w val="0.33447194444444445"/>
          <c:h val="0.66741944444444445"/>
        </c:manualLayout>
      </c:layout>
      <c:overlay val="0"/>
      <c:txPr>
        <a:bodyPr/>
        <a:lstStyle/>
        <a:p>
          <a:pPr>
            <a:defRPr sz="1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13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00-41BE-A0A3-4EFEE2091D2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6.5603544864301392E-3"/>
                  <c:y val="6.5515873015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E2-4008-96A3-86BE7CA38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328</c:v>
                </c:pt>
                <c:pt idx="1">
                  <c:v>368</c:v>
                </c:pt>
                <c:pt idx="2">
                  <c:v>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00-41BE-A0A3-4EFEE2091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841984"/>
        <c:axId val="158987328"/>
      </c:barChart>
      <c:catAx>
        <c:axId val="18884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8987328"/>
        <c:crosses val="autoZero"/>
        <c:auto val="1"/>
        <c:lblAlgn val="ctr"/>
        <c:lblOffset val="100"/>
        <c:noMultiLvlLbl val="0"/>
      </c:catAx>
      <c:valAx>
        <c:axId val="158987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88419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УДОД</c:v>
                </c:pt>
                <c:pt idx="1">
                  <c:v>СОШ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53-4D63-8888-555C0258453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УДОД</c:v>
                </c:pt>
                <c:pt idx="1">
                  <c:v>СОШ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</c:v>
                </c:pt>
                <c:pt idx="1">
                  <c:v>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53-4D63-8888-555C02584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920320"/>
        <c:axId val="189180736"/>
      </c:barChart>
      <c:catAx>
        <c:axId val="18892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9180736"/>
        <c:crosses val="autoZero"/>
        <c:auto val="1"/>
        <c:lblAlgn val="ctr"/>
        <c:lblOffset val="100"/>
        <c:noMultiLvlLbl val="0"/>
      </c:catAx>
      <c:valAx>
        <c:axId val="189180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89203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AC-4AEB-B9A6-5F2F0D37BD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1.5119047619047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A5-46A2-B7A8-AA47C91511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96</c:v>
                </c:pt>
                <c:pt idx="1">
                  <c:v>112</c:v>
                </c:pt>
                <c:pt idx="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6AC-4AEB-B9A6-5F2F0D37B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099584"/>
        <c:axId val="189183040"/>
      </c:barChart>
      <c:catAx>
        <c:axId val="188099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9183040"/>
        <c:crosses val="autoZero"/>
        <c:auto val="1"/>
        <c:lblAlgn val="ctr"/>
        <c:lblOffset val="100"/>
        <c:noMultiLvlLbl val="0"/>
      </c:catAx>
      <c:valAx>
        <c:axId val="189183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8099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11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EC-4592-9BBD-BA053E4C85D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8004111542569286E-3"/>
                  <c:y val="-1.0162288547380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3E-4632-BEA6-740CDDD00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1136</c:v>
                </c:pt>
                <c:pt idx="1">
                  <c:v>225</c:v>
                </c:pt>
                <c:pt idx="2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EC-4592-9BBD-BA053E4C8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097536"/>
        <c:axId val="189046784"/>
      </c:barChart>
      <c:catAx>
        <c:axId val="188097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9046784"/>
        <c:crosses val="autoZero"/>
        <c:auto val="1"/>
        <c:lblAlgn val="ctr"/>
        <c:lblOffset val="100"/>
        <c:noMultiLvlLbl val="0"/>
      </c:catAx>
      <c:valAx>
        <c:axId val="189046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80975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12-413E-94E3-3059BD1988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467</c:v>
                </c:pt>
                <c:pt idx="1">
                  <c:v>186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012-413E-94E3-3059BD198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203008"/>
        <c:axId val="189049088"/>
      </c:barChart>
      <c:catAx>
        <c:axId val="188203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9049088"/>
        <c:crosses val="autoZero"/>
        <c:auto val="1"/>
        <c:lblAlgn val="ctr"/>
        <c:lblOffset val="100"/>
        <c:noMultiLvlLbl val="0"/>
      </c:catAx>
      <c:valAx>
        <c:axId val="189049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82030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каких компетенций детей в процессе посещения занятий в рамках ДОД родители считают важным: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Умение работать в команде</c:v>
                </c:pt>
                <c:pt idx="1">
                  <c:v>Умение планировать свое время, укладываться в установленные сроки</c:v>
                </c:pt>
                <c:pt idx="2">
                  <c:v>Коммуникативные навыки</c:v>
                </c:pt>
                <c:pt idx="3">
                  <c:v>Трудолюбие</c:v>
                </c:pt>
                <c:pt idx="4">
                  <c:v>Умение самостоятельно находить нужную информацию и отбирать достоверную</c:v>
                </c:pt>
                <c:pt idx="5">
                  <c:v>Гармоничное развитие в целом</c:v>
                </c:pt>
                <c:pt idx="6">
                  <c:v>Уважительное отношение к людям, независимо от их статуса</c:v>
                </c:pt>
                <c:pt idx="7">
                  <c:v>Критическое мышление</c:v>
                </c:pt>
                <c:pt idx="8">
                  <c:v>Креативное (творческое) мышление</c:v>
                </c:pt>
                <c:pt idx="9">
                  <c:v>Умение применять полученные знания в повседневной жизни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0.59</c:v>
                </c:pt>
                <c:pt idx="1">
                  <c:v>0.43</c:v>
                </c:pt>
                <c:pt idx="2">
                  <c:v>0.39</c:v>
                </c:pt>
                <c:pt idx="3">
                  <c:v>0.39</c:v>
                </c:pt>
                <c:pt idx="4">
                  <c:v>0.35</c:v>
                </c:pt>
                <c:pt idx="5">
                  <c:v>0.32</c:v>
                </c:pt>
                <c:pt idx="6">
                  <c:v>0.3</c:v>
                </c:pt>
                <c:pt idx="7">
                  <c:v>0.28999999999999998</c:v>
                </c:pt>
                <c:pt idx="8">
                  <c:v>0.28999999999999998</c:v>
                </c:pt>
                <c:pt idx="9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C6-4BBF-A723-5607D39AE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46080"/>
        <c:axId val="196211776"/>
      </c:barChart>
      <c:catAx>
        <c:axId val="21284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211776"/>
        <c:crosses val="autoZero"/>
        <c:auto val="1"/>
        <c:lblAlgn val="ctr"/>
        <c:lblOffset val="100"/>
        <c:noMultiLvlLbl val="0"/>
      </c:catAx>
      <c:valAx>
        <c:axId val="19621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84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11698143996976E-2"/>
          <c:y val="3.6546686102422808E-2"/>
          <c:w val="0.86483991866567034"/>
          <c:h val="0.396025593667822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EC-4FD0-BD75-867CBFDD87A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EC-4FD0-BD75-867CBFDD87AC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91EC-4FD0-BD75-867CBFDD87A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EC-4FD0-BD75-867CBFDD87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Занятия в рамках ДО не менее важны, чем занятия в школе</c:v>
                </c:pt>
                <c:pt idx="1">
                  <c:v>Занятия в рамках ДО помогают освоению школьной программы</c:v>
                </c:pt>
                <c:pt idx="2">
                  <c:v>Занятия в рамках ДО мешают школьным занятиям (отнимают время у ребёнка)</c:v>
                </c:pt>
                <c:pt idx="3">
                  <c:v>Занятия в рамках ДО никак не связаны с обучением в школе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0.25</c:v>
                </c:pt>
                <c:pt idx="2">
                  <c:v>0.03</c:v>
                </c:pt>
                <c:pt idx="3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B4-49FF-80D3-AB480BE5CA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2912640"/>
        <c:axId val="269567104"/>
      </c:barChart>
      <c:catAx>
        <c:axId val="212912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9567104"/>
        <c:crosses val="autoZero"/>
        <c:auto val="1"/>
        <c:lblAlgn val="ctr"/>
        <c:lblOffset val="100"/>
        <c:noMultiLvlLbl val="0"/>
      </c:catAx>
      <c:valAx>
        <c:axId val="269567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1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0528404747794872E-2"/>
          <c:y val="0.52422388651639185"/>
          <c:w val="0.9291690285400187"/>
          <c:h val="0.432182483332932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359022060941491E-2"/>
          <c:y val="1.7483300935562201E-2"/>
          <c:w val="0.91586382112318576"/>
          <c:h val="0.47447580155038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родителей, которые знают о проекте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41402851197685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F3-4E1F-B959-E741E75CA88F}"/>
                </c:ext>
              </c:extLst>
            </c:dLbl>
            <c:dLbl>
              <c:idx val="5"/>
              <c:layout>
                <c:manualLayout>
                  <c:x val="6.82805702395371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F3-4E1F-B959-E741E75CA8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IT-кубы </c:v>
                </c:pt>
                <c:pt idx="1">
                  <c:v>Детские технопарки «Кванториум»</c:v>
                </c:pt>
                <c:pt idx="2">
                  <c:v>Открытые онлайн-уроки «Проектория»</c:v>
                </c:pt>
                <c:pt idx="3">
                  <c:v>Проект профессиональных проб «Билет в будущее»</c:v>
                </c:pt>
                <c:pt idx="4">
                  <c:v>Региональный центр выявления, поддержки и развития способностей и талантов у детей и молодежи  "Платформа "Владимир"</c:v>
                </c:pt>
                <c:pt idx="5">
                  <c:v>Сеть образовательных центров «Точки роста»</c:v>
                </c:pt>
                <c:pt idx="6">
                  <c:v>Создание новых мест дополнительного образования, включая станции туризма, экостанции</c:v>
                </c:pt>
                <c:pt idx="7">
                  <c:v>Федеральный проект «Успех каждого ребенка»</c:v>
                </c:pt>
                <c:pt idx="8">
                  <c:v>Федеральный проект «Цифровая образовательная среда»</c:v>
                </c:pt>
                <c:pt idx="9">
                  <c:v>Школьные спортивные клубы</c:v>
                </c:pt>
                <c:pt idx="10">
                  <c:v>Школьные театры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0.02</c:v>
                </c:pt>
                <c:pt idx="1">
                  <c:v>0.18</c:v>
                </c:pt>
                <c:pt idx="2">
                  <c:v>0.02</c:v>
                </c:pt>
                <c:pt idx="3">
                  <c:v>0.1</c:v>
                </c:pt>
                <c:pt idx="4">
                  <c:v>0.02</c:v>
                </c:pt>
                <c:pt idx="5">
                  <c:v>0.22</c:v>
                </c:pt>
                <c:pt idx="6">
                  <c:v>0.08</c:v>
                </c:pt>
                <c:pt idx="7">
                  <c:v>0.06</c:v>
                </c:pt>
                <c:pt idx="8">
                  <c:v>0.04</c:v>
                </c:pt>
                <c:pt idx="9">
                  <c:v>0.17</c:v>
                </c:pt>
                <c:pt idx="10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C4-4426-A348-49CD25264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396416"/>
        <c:axId val="269592832"/>
      </c:barChart>
      <c:catAx>
        <c:axId val="2143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592832"/>
        <c:crosses val="autoZero"/>
        <c:auto val="1"/>
        <c:lblAlgn val="ctr"/>
        <c:lblOffset val="100"/>
        <c:noMultiLvlLbl val="0"/>
      </c:catAx>
      <c:valAx>
        <c:axId val="26959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3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ответивших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C2-4FF3-8F69-5021C6F243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C2-4FF3-8F69-5021C6F243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6C2-4FF3-8F69-5021C6F243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6C2-4FF3-8F69-5021C6F243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Скорее не согласен </c:v>
                </c:pt>
                <c:pt idx="1">
                  <c:v>Скорее согласен</c:v>
                </c:pt>
                <c:pt idx="2">
                  <c:v>Совершенно не согласен(а)</c:v>
                </c:pt>
                <c:pt idx="3">
                  <c:v>Совершенно согласен(а)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</c:v>
                </c:pt>
                <c:pt idx="1">
                  <c:v>0.45</c:v>
                </c:pt>
                <c:pt idx="2">
                  <c:v>0.04</c:v>
                </c:pt>
                <c:pt idx="3">
                  <c:v>0.21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C5-4C31-9FF8-2B0820B9C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734801697927872E-3"/>
          <c:y val="0.70025789368963987"/>
          <c:w val="0.91040945387218475"/>
          <c:h val="0.278916015646352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854999999999999"/>
          <c:y val="4.0382328438698351E-2"/>
          <c:w val="0.45476313131313129"/>
          <c:h val="0.794451746908709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ответивших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Современные родители менее склонны включаться в образовательный процесс, чем это было раньше</c:v>
                </c:pt>
                <c:pt idx="1">
                  <c:v>Я бы хотел принимать большее участие в образовании моего ребёнка, но не знаю, что мне следует для этого делать</c:v>
                </c:pt>
                <c:pt idx="2">
                  <c:v>У меня не хватает времени, чтобы более серьёзно заняться вопросами развития моего ребёнка</c:v>
                </c:pt>
                <c:pt idx="3">
                  <c:v>Я принимаю максимальное участие в том, что касается занятий моего ребёнка в кружках (секциях, студиях, клубах)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0.22</c:v>
                </c:pt>
                <c:pt idx="1">
                  <c:v>0.14000000000000001</c:v>
                </c:pt>
                <c:pt idx="2">
                  <c:v>0.16</c:v>
                </c:pt>
                <c:pt idx="3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C5-4C31-9FF8-2B0820B9C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528576"/>
        <c:axId val="270870784"/>
      </c:barChart>
      <c:catAx>
        <c:axId val="2695285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870784"/>
        <c:crosses val="autoZero"/>
        <c:auto val="1"/>
        <c:lblAlgn val="ctr"/>
        <c:lblOffset val="100"/>
        <c:noMultiLvlLbl val="0"/>
      </c:catAx>
      <c:valAx>
        <c:axId val="2708707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52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 dirty="0"/>
              <a:t>Распределение ДООП</a:t>
            </a:r>
          </a:p>
        </c:rich>
      </c:tx>
      <c:layout>
        <c:manualLayout>
          <c:xMode val="edge"/>
          <c:yMode val="edge"/>
          <c:x val="0.15209944444444445"/>
          <c:y val="9.015432098765431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83</c:v>
                </c:pt>
                <c:pt idx="1">
                  <c:v>61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52-4710-8F50-01498D084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ответивших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Смог(-ла) проявить и развить свой талант, способности</c:v>
                </c:pt>
                <c:pt idx="1">
                  <c:v>Нашел(-ла) занятие по душе, увлечение, «хобби»</c:v>
                </c:pt>
                <c:pt idx="2">
                  <c:v>Приобрел(-а) важные для жизни знания, умения, практические навыки, которым не учат в школе</c:v>
                </c:pt>
                <c:pt idx="3">
                  <c:v>Научился(-лась) общаться с другими людьми, стал(-а) более общительным(-ой)</c:v>
                </c:pt>
                <c:pt idx="4">
                  <c:v>Стал более самостоятельным и независимым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0.45</c:v>
                </c:pt>
                <c:pt idx="1">
                  <c:v>0.4</c:v>
                </c:pt>
                <c:pt idx="2">
                  <c:v>0.37</c:v>
                </c:pt>
                <c:pt idx="3">
                  <c:v>0.28000000000000003</c:v>
                </c:pt>
                <c:pt idx="4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62-4685-B749-A2C708E9E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69843968"/>
        <c:axId val="270872512"/>
      </c:barChart>
      <c:catAx>
        <c:axId val="26984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872512"/>
        <c:crosses val="autoZero"/>
        <c:auto val="1"/>
        <c:lblAlgn val="ctr"/>
        <c:lblOffset val="100"/>
        <c:noMultiLvlLbl val="0"/>
      </c:catAx>
      <c:valAx>
        <c:axId val="270872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84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Часто (практически каждый месяц)</c:v>
                </c:pt>
                <c:pt idx="1">
                  <c:v>Иногда (несколько раз в год)</c:v>
                </c:pt>
                <c:pt idx="2">
                  <c:v>Редко (1 раз в год и реже)</c:v>
                </c:pt>
                <c:pt idx="3">
                  <c:v>Не принимал участия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0.21</c:v>
                </c:pt>
                <c:pt idx="1">
                  <c:v>0.46</c:v>
                </c:pt>
                <c:pt idx="2">
                  <c:v>0.15</c:v>
                </c:pt>
                <c:pt idx="3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10-4AD7-BA12-B697F2353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69842432"/>
        <c:axId val="270875392"/>
      </c:barChart>
      <c:valAx>
        <c:axId val="270875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842432"/>
        <c:crosses val="autoZero"/>
        <c:crossBetween val="between"/>
      </c:valAx>
      <c:catAx>
        <c:axId val="269842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8753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Отдых дома</c:v>
                </c:pt>
                <c:pt idx="1">
                  <c:v>Посещение лагеря дневного пребывания (при школе, при организациях ДО)</c:v>
                </c:pt>
                <c:pt idx="2">
                  <c:v>Отдых на даче</c:v>
                </c:pt>
                <c:pt idx="3">
                  <c:v>Выезд за рубеж с родителями (родственниками)</c:v>
                </c:pt>
                <c:pt idx="4">
                  <c:v>Отдых в загородном оздоровительном лагере (центре) на территории РФ</c:v>
                </c:pt>
                <c:pt idx="5">
                  <c:v>Отдых в санатории (пансионате) на территории РФ, путешествие по России</c:v>
                </c:pt>
                <c:pt idx="6">
                  <c:v>Отдых у родственников (дедушки, бабушки) в другом городе, селе</c:v>
                </c:pt>
                <c:pt idx="7">
                  <c:v>Работа за заработную плату</c:v>
                </c:pt>
                <c:pt idx="8">
                  <c:v>Другое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0.6</c:v>
                </c:pt>
                <c:pt idx="1">
                  <c:v>0.31</c:v>
                </c:pt>
                <c:pt idx="2">
                  <c:v>0.13</c:v>
                </c:pt>
                <c:pt idx="3">
                  <c:v>0.05</c:v>
                </c:pt>
                <c:pt idx="4">
                  <c:v>0.08</c:v>
                </c:pt>
                <c:pt idx="5">
                  <c:v>0.15</c:v>
                </c:pt>
                <c:pt idx="6">
                  <c:v>0.19</c:v>
                </c:pt>
                <c:pt idx="7">
                  <c:v>0.1</c:v>
                </c:pt>
                <c:pt idx="8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C1-463F-A680-F269B9041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0553600"/>
        <c:axId val="270926976"/>
      </c:barChart>
      <c:catAx>
        <c:axId val="270553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926976"/>
        <c:crosses val="autoZero"/>
        <c:auto val="1"/>
        <c:lblAlgn val="ctr"/>
        <c:lblOffset val="100"/>
        <c:noMultiLvlLbl val="0"/>
      </c:catAx>
      <c:valAx>
        <c:axId val="2709269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55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 сталкивались ни с какими препятствиями, ограничениями</c:v>
                </c:pt>
                <c:pt idx="1">
                  <c:v>Отсутствие желания у ребенка заниматься образовательной, познавательной деятельностью летом</c:v>
                </c:pt>
                <c:pt idx="2">
                  <c:v>Не планировали летние каникулы ребенка в 2024 году</c:v>
                </c:pt>
                <c:pt idx="3">
                  <c:v>Отсутствие в нашем городе нужных программ, кружков, детских лагерей и т.п.</c:v>
                </c:pt>
                <c:pt idx="4">
                  <c:v>Мои опасения в отношении перегрузки ребенка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0.42</c:v>
                </c:pt>
                <c:pt idx="1">
                  <c:v>0.18</c:v>
                </c:pt>
                <c:pt idx="2">
                  <c:v>0.17</c:v>
                </c:pt>
                <c:pt idx="3">
                  <c:v>0.11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15-47C8-978D-D2A67C785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70594048"/>
        <c:axId val="270950976"/>
      </c:barChart>
      <c:catAx>
        <c:axId val="270594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950976"/>
        <c:crosses val="autoZero"/>
        <c:auto val="1"/>
        <c:lblAlgn val="ctr"/>
        <c:lblOffset val="100"/>
        <c:noMultiLvlLbl val="0"/>
      </c:catAx>
      <c:valAx>
        <c:axId val="2709509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594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ДООП по направленностям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ЕН</c:v>
                </c:pt>
                <c:pt idx="1">
                  <c:v>СГН</c:v>
                </c:pt>
                <c:pt idx="2">
                  <c:v>ТН</c:v>
                </c:pt>
                <c:pt idx="3">
                  <c:v>ФСН</c:v>
                </c:pt>
                <c:pt idx="4">
                  <c:v>ХН</c:v>
                </c:pt>
                <c:pt idx="5">
                  <c:v>ТКН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CB-41AA-B1DC-E75867F1D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6.5515873015873013E-2"/>
                  <c:y val="3.02380952380952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FA-41BD-8B40-5F169FD1C0C3}"/>
                </c:ext>
              </c:extLst>
            </c:dLbl>
            <c:dLbl>
              <c:idx val="1"/>
              <c:layout>
                <c:manualLayout>
                  <c:x val="1.0079365079365033E-2"/>
                  <c:y val="6.55158730158730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5D-4469-BE34-F4464F27B8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EE-47D3-AFAA-700707E08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812313851426543E-2"/>
          <c:y val="9.3626586765120548E-2"/>
          <c:w val="0.90297706205411499"/>
          <c:h val="0.625900539440847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4.7269920177109596E-3"/>
                  <c:y val="-5.354879343921872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DB-4A48-B526-279CFBC0661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cat>
            <c:strRef>
              <c:f>Лист1!$A$2:$A$7</c:f>
              <c:strCache>
                <c:ptCount val="6"/>
                <c:pt idx="0">
                  <c:v>ЕН</c:v>
                </c:pt>
                <c:pt idx="1">
                  <c:v>СГН</c:v>
                </c:pt>
                <c:pt idx="2">
                  <c:v>ТН</c:v>
                </c:pt>
                <c:pt idx="3">
                  <c:v>ФСН</c:v>
                </c:pt>
                <c:pt idx="4">
                  <c:v>ХН</c:v>
                </c:pt>
                <c:pt idx="5">
                  <c:v>ТКН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15</c:v>
                </c:pt>
                <c:pt idx="1">
                  <c:v>1</c:v>
                </c:pt>
                <c:pt idx="2">
                  <c:v>15</c:v>
                </c:pt>
                <c:pt idx="3">
                  <c:v>10</c:v>
                </c:pt>
                <c:pt idx="4">
                  <c:v>17</c:v>
                </c:pt>
                <c:pt idx="5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C7-48A3-9075-5C5743237B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893312"/>
        <c:axId val="58820288"/>
      </c:barChart>
      <c:catAx>
        <c:axId val="5889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8820288"/>
        <c:crosses val="autoZero"/>
        <c:auto val="1"/>
        <c:lblAlgn val="ctr"/>
        <c:lblOffset val="100"/>
        <c:noMultiLvlLbl val="0"/>
      </c:catAx>
      <c:valAx>
        <c:axId val="58820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893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589389071044889E-17"/>
                  <c:y val="-1.30293159609120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3B-4E6F-B7C4-CECBAB7FDF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>
                    <a:solidFill>
                      <a:schemeClr val="tx2">
                        <a:lumMod val="75000"/>
                        <a:lumOff val="25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Нет проекта</c:v>
                </c:pt>
                <c:pt idx="1">
                  <c:v>Точка роста</c:v>
                </c:pt>
                <c:pt idx="2">
                  <c:v>Школьный музей</c:v>
                </c:pt>
                <c:pt idx="3">
                  <c:v>Школьный спортивный клуб</c:v>
                </c:pt>
                <c:pt idx="4">
                  <c:v>Школьный театр</c:v>
                </c:pt>
                <c:pt idx="5">
                  <c:v>Новые места в доп образовании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106</c:v>
                </c:pt>
                <c:pt idx="1">
                  <c:v>29</c:v>
                </c:pt>
                <c:pt idx="2">
                  <c:v>3</c:v>
                </c:pt>
                <c:pt idx="3">
                  <c:v>7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C1-42E8-BDAE-9C13283AA0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400">
                    <a:solidFill>
                      <a:schemeClr val="accent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Нет проекта</c:v>
                </c:pt>
                <c:pt idx="1">
                  <c:v>Точка роста</c:v>
                </c:pt>
                <c:pt idx="2">
                  <c:v>Школьный музей</c:v>
                </c:pt>
                <c:pt idx="3">
                  <c:v>Школьный спортивный клуб</c:v>
                </c:pt>
                <c:pt idx="4">
                  <c:v>Школьный театр</c:v>
                </c:pt>
                <c:pt idx="5">
                  <c:v>Новые места в доп образовании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2538</c:v>
                </c:pt>
                <c:pt idx="1">
                  <c:v>548</c:v>
                </c:pt>
                <c:pt idx="2">
                  <c:v>37</c:v>
                </c:pt>
                <c:pt idx="3">
                  <c:v>151</c:v>
                </c:pt>
                <c:pt idx="4">
                  <c:v>66</c:v>
                </c:pt>
                <c:pt idx="5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C1-42E8-BDAE-9C13283AA0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9"/>
        <c:overlap val="-9"/>
        <c:axId val="58895872"/>
        <c:axId val="60013888"/>
      </c:barChart>
      <c:catAx>
        <c:axId val="5889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0013888"/>
        <c:crosses val="autoZero"/>
        <c:auto val="1"/>
        <c:lblAlgn val="ctr"/>
        <c:lblOffset val="100"/>
        <c:noMultiLvlLbl val="0"/>
      </c:catAx>
      <c:valAx>
        <c:axId val="60013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895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 algn="l">
            <a:defRPr sz="180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8421426669805657E-2"/>
          <c:y val="0.2835517623309135"/>
          <c:w val="0.69562364273628763"/>
          <c:h val="0.673562641826379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Востребованность
по направленностям</c:v>
                </c:pt>
              </c:strCache>
            </c:strRef>
          </c:tx>
          <c:dLbls>
            <c:dLbl>
              <c:idx val="0"/>
              <c:layout>
                <c:manualLayout>
                  <c:x val="-4.3542725066501795E-2"/>
                  <c:y val="0.1548135915479154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B8-4BA0-955D-115F9186B9BA}"/>
                </c:ext>
              </c:extLst>
            </c:dLbl>
            <c:dLbl>
              <c:idx val="1"/>
              <c:layout>
                <c:manualLayout>
                  <c:x val="-7.5514467578586533E-3"/>
                  <c:y val="1.78145275104376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C-4ECA-B2DC-DEA145A7EADC}"/>
                </c:ext>
              </c:extLst>
            </c:dLbl>
            <c:dLbl>
              <c:idx val="2"/>
              <c:layout>
                <c:manualLayout>
                  <c:x val="1.807209696830952E-3"/>
                  <c:y val="-5.05652527588842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C-4ECA-B2DC-DEA145A7EADC}"/>
                </c:ext>
              </c:extLst>
            </c:dLbl>
            <c:dLbl>
              <c:idx val="3"/>
              <c:layout>
                <c:manualLayout>
                  <c:x val="8.054088127806662E-2"/>
                  <c:y val="-1.4261829614017732E-1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4C-4ECA-B2DC-DEA145A7EADC}"/>
                </c:ext>
              </c:extLst>
            </c:dLbl>
            <c:dLbl>
              <c:idx val="4"/>
              <c:layout>
                <c:manualLayout>
                  <c:x val="1.4508557774604549E-2"/>
                  <c:y val="-2.255191896818707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F5-4A30-9381-DD3047C675A8}"/>
                </c:ext>
              </c:extLst>
            </c:dLbl>
            <c:dLbl>
              <c:idx val="5"/>
              <c:layout>
                <c:manualLayout>
                  <c:x val="0"/>
                  <c:y val="3.44238807652351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B8-4BA0-955D-115F9186B9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ЕН</c:v>
                </c:pt>
                <c:pt idx="1">
                  <c:v>СГН</c:v>
                </c:pt>
                <c:pt idx="2">
                  <c:v>ТН</c:v>
                </c:pt>
                <c:pt idx="3">
                  <c:v>ТКН</c:v>
                </c:pt>
                <c:pt idx="4">
                  <c:v>ФСН</c:v>
                </c:pt>
                <c:pt idx="5">
                  <c:v>ХН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DC-41DB-8925-1ABBA50326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ru-RU" sz="1800" dirty="0"/>
              <a:t>Распределение
по поставщикам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664886731391585"/>
          <c:y val="0.24253464755077656"/>
          <c:w val="0.45646197411003236"/>
          <c:h val="0.601231481481481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7AA-4D29-93F3-6C32B91C93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7AA-4D29-93F3-6C32B91C933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8500539374325466E-3"/>
                  <c:y val="-3.793309438470728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71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91435721108311E-17"/>
                  <c:y val="-1.5173237753883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34-4065-BF91-EB03659ED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271</c:v>
                </c:pt>
                <c:pt idx="1">
                  <c:v>37</c:v>
                </c:pt>
                <c:pt idx="2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7AA-4D29-93F3-6C32B91C9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844544"/>
        <c:axId val="60012160"/>
      </c:barChart>
      <c:valAx>
        <c:axId val="60012160"/>
        <c:scaling>
          <c:orientation val="minMax"/>
          <c:max val="3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844544"/>
        <c:crosses val="autoZero"/>
        <c:crossBetween val="between"/>
      </c:valAx>
      <c:catAx>
        <c:axId val="18884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00121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8791127292340881"/>
          <c:y val="0.41264545997610508"/>
          <c:w val="0.30866370010787486"/>
          <c:h val="0.3414247311827957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3.5568009915833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E6-4D4B-AB0C-03541CB539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9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E2-47E0-ACDA-F6F36E9813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2668037180856426E-3"/>
                  <c:y val="4.064915418952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E6-4D4B-AB0C-03541CB539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УДОД</c:v>
                </c:pt>
                <c:pt idx="1">
                  <c:v>СОШ</c:v>
                </c:pt>
                <c:pt idx="2">
                  <c:v>ДОУ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</c:v>
                </c:pt>
                <c:pt idx="1">
                  <c:v>170</c:v>
                </c:pt>
                <c:pt idx="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E2-47E0-ACDA-F6F36E9813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729984"/>
        <c:axId val="158988480"/>
      </c:barChart>
      <c:catAx>
        <c:axId val="154729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8988480"/>
        <c:crosses val="autoZero"/>
        <c:auto val="1"/>
        <c:lblAlgn val="ctr"/>
        <c:lblOffset val="100"/>
        <c:noMultiLvlLbl val="0"/>
      </c:catAx>
      <c:valAx>
        <c:axId val="15898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47299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Лист1!$A$2:$A$6</cx:f>
        <cx:lvl ptCount="5">
          <cx:pt idx="0">Ребенок захотел заниматься именно в этой образовательной организации</cx:pt>
          <cx:pt idx="1">Выбора не было, так как эта образовательная организация – единственная в нашем населенном пункте</cx:pt>
          <cx:pt idx="2">Она расположена близко к дому</cx:pt>
          <cx:pt idx="3">Здесь занятия бесплатные или доступная оплата обучения</cx:pt>
          <cx:pt idx="4">Эта образовательная организация широко известна и пользуется хорошей репутацией</cx:pt>
        </cx:lvl>
        <cx:lvl ptCount="0"/>
        <cx:lvl ptCount="0"/>
      </cx:strDim>
      <cx:numDim type="size">
        <cx:f>Лист1!$B$2:$B$6</cx:f>
        <cx:lvl ptCount="5" formatCode="0%">
          <cx:pt idx="0">0.40999999999999998</cx:pt>
          <cx:pt idx="1">0.31</cx:pt>
          <cx:pt idx="2">0.19</cx:pt>
          <cx:pt idx="3">0.17000000000000001</cx:pt>
          <cx:pt idx="4">0.14000000000000001</cx:pt>
        </cx:lvl>
      </cx:numDim>
    </cx:data>
  </cx:chartData>
  <cx:chart>
    <cx:title pos="t" align="ctr" overlay="0">
      <cx:tx>
        <cx:txData>
          <cx:v>5 популярных причин выбора организации ДОД родителями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ru-RU" sz="1862" b="1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rPr>
            <a:t>5 популярных причин выбора организации ДОД родителями</a:t>
          </a:r>
        </a:p>
      </cx:txPr>
    </cx:title>
    <cx:plotArea>
      <cx:plotAreaRegion>
        <cx:series layoutId="treemap" uniqueId="{357BC56C-8563-40B3-87F8-F650C78335F8}">
          <cx:tx>
            <cx:txData>
              <cx:f>Лист1!$B$1</cx:f>
              <cx:v>Ряд 1</cx:v>
            </cx:txData>
          </cx:tx>
          <cx:dataLabels pos="inEnd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/>
                </a:pPr>
                <a:endParaRPr lang="ru-RU" sz="2800" b="0" i="0" u="none" strike="noStrike" baseline="0">
                  <a:solidFill>
                    <a:prstClr val="white"/>
                  </a:solidFill>
                  <a:latin typeface="Calibri"/>
                </a:endParaRPr>
              </a:p>
            </cx:txPr>
            <cx:visibility seriesName="0" categoryName="0" value="1"/>
            <cx:separator>, </cx:separator>
          </cx:dataLabels>
          <cx:dataId val="0"/>
          <cx:layoutPr>
            <cx:parentLabelLayout val="overlapping"/>
          </cx:layoutPr>
        </cx:series>
      </cx:plotAreaRegion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900" baseline="0"/>
          </a:pPr>
          <a:endParaRPr lang="ru-RU" sz="900" b="0" i="0" u="none" strike="noStrike" baseline="0">
            <a:solidFill>
              <a:prstClr val="black">
                <a:lumMod val="65000"/>
                <a:lumOff val="35000"/>
              </a:prstClr>
            </a:solidFill>
            <a:latin typeface="Calibri"/>
          </a:endParaRPr>
        </a:p>
      </cx:txPr>
    </cx:legend>
  </cx:chart>
  <cx:spPr>
    <a:solidFill>
      <a:schemeClr val="lt1"/>
    </a:solidFill>
    <a:ln w="25400" cap="flat" cmpd="sng" algn="ctr">
      <a:solidFill>
        <a:schemeClr val="accent3"/>
      </a:solidFill>
      <a:prstDash val="solid"/>
    </a:ln>
    <a:effectLst/>
  </cx:spPr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Лист1!$A$2:$A$4</cx:f>
        <cx:lvl ptCount="3">
          <cx:pt idx="0">При наличии у ребенка собственного желания, интереса к этим занятиям</cx:pt>
          <cx:pt idx="1">При наличии у меня большего количества свободного времени</cx:pt>
          <cx:pt idx="2">При наличии у ребенка результатов обучения, значимых для настоящего момента времени</cx:pt>
        </cx:lvl>
        <cx:lvl ptCount="0"/>
        <cx:lvl ptCount="0"/>
      </cx:strDim>
      <cx:numDim type="size">
        <cx:f>Лист1!$B$2:$B$4</cx:f>
        <cx:lvl ptCount="3" formatCode="0%">
          <cx:pt idx="0">0.60999999999999999</cx:pt>
          <cx:pt idx="1">0.47999999999999998</cx:pt>
          <cx:pt idx="2">0.20000000000000001</cx:pt>
        </cx:lvl>
      </cx:numDim>
    </cx:data>
  </cx:chartData>
  <cx:chart>
    <cx:plotArea>
      <cx:plotAreaRegion>
        <cx:series layoutId="treemap" uniqueId="{E7061F01-C4E1-4B3C-9B9F-7E9EBFB03458}">
          <cx:tx>
            <cx:txData>
              <cx:f>Лист1!$B$1</cx:f>
              <cx:v>Ряд 1</cx:v>
            </cx:txData>
          </cx:tx>
          <cx:dataLabels pos="inEnd">
            <cx:visibility seriesName="0" categoryName="0" value="1"/>
            <cx:separator>, </cx:separator>
            <cx:dataLabel idx="0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800"/>
                  </a:pPr>
                  <a:r>
                    <a:rPr lang="ru-RU" sz="2800"/>
                    <a:t>61%</a:t>
                  </a:r>
                </a:p>
              </cx:txPr>
              <cx:visibility seriesName="0" categoryName="0" value="1"/>
              <cx:separator>, </cx:separator>
            </cx:dataLabel>
            <cx:dataLabel idx="1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800"/>
                  </a:pPr>
                  <a:r>
                    <a:rPr lang="ru-RU" sz="2800"/>
                    <a:t>48%</a:t>
                  </a:r>
                </a:p>
              </cx:txPr>
              <cx:visibility seriesName="0" categoryName="0" value="1"/>
              <cx:separator>, </cx:separator>
            </cx:dataLabel>
            <cx:dataLabel idx="2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800"/>
                  </a:pPr>
                  <a:r>
                    <a:rPr lang="ru-RU" sz="2800"/>
                    <a:t>20%</a:t>
                  </a:r>
                </a:p>
              </cx:txPr>
              <cx:visibility seriesName="0" categoryName="0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  <cx:legend pos="t" align="ctr" overlay="0">
      <cx:txPr>
        <a:bodyPr spcFirstLastPara="1" vertOverflow="ellipsis" wrap="square" lIns="0" tIns="0" rIns="0" bIns="0" anchor="ctr" anchorCtr="1"/>
        <a:lstStyle/>
        <a:p>
          <a:pPr>
            <a:defRPr/>
          </a:pPr>
          <a:endParaRPr lang="ru-RU"/>
        </a:p>
      </cx:txPr>
    </cx:legend>
  </cx:chart>
  <cx:clrMapOvr bg1="lt1" tx1="dk1" bg2="lt2" tx2="dk2" accent1="accent1" accent2="accent2" accent3="accent3" accent4="accent4" accent5="accent5" accent6="accent6" hlink="hlink" folHlink="folHlink"/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Лист1!$A$2:$A$4</cx:f>
        <cx:lvl ptCount="3">
          <cx:pt idx="0">Цифровые технологии не стоит внедрять слишком активно, приоритет за традиционными медодами обучения</cx:pt>
          <cx:pt idx="1">Цифровые технологии в современном ДОД необходимо активно развивать</cx:pt>
          <cx:pt idx="2">Затрудняюсь ответить</cx:pt>
        </cx:lvl>
      </cx:strDim>
      <cx:numDim type="size">
        <cx:f>Лист1!$B$2:$B$4</cx:f>
        <cx:lvl ptCount="3" formatCode="0%">
          <cx:pt idx="0">0.23999999999999999</cx:pt>
          <cx:pt idx="1">0.47999999999999998</cx:pt>
          <cx:pt idx="2">0.29999999999999999</cx:pt>
        </cx:lvl>
      </cx:numDim>
    </cx:data>
  </cx:chartData>
  <cx:chart>
    <cx:title pos="t" align="ctr" overlay="0">
      <cx:tx>
        <cx:txData>
          <cx:v>Отношение родителей к цифровизации образования (ожидания по цифровым технологиям обучения)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rPr>
            <a:t>Отношение родителей к цифровизации образования (ожидания по цифровым технологиям обучения)</a:t>
          </a:r>
        </a:p>
      </cx:txPr>
    </cx:title>
    <cx:plotArea>
      <cx:plotAreaRegion>
        <cx:series layoutId="treemap" uniqueId="{C4EF9E61-CB52-4D2E-9745-59A5AC38B410}">
          <cx:tx>
            <cx:txData>
              <cx:f>Лист1!$B$1</cx:f>
              <cx:v>Количество родителей, выбравших данный критерий</cx:v>
            </cx:txData>
          </cx:tx>
          <cx:dataLabels>
            <cx:numFmt formatCode="0%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000">
                    <a:solidFill>
                      <a:schemeClr val="bg1"/>
                    </a:solidFill>
                  </a:defRPr>
                </a:pPr>
                <a:endParaRPr lang="ru-RU" sz="2000" b="0" i="0" u="none" strike="noStrike" kern="1200" baseline="0">
                  <a:solidFill>
                    <a:schemeClr val="bg1"/>
                  </a:solidFill>
                  <a:latin typeface="Calibri"/>
                </a:endParaRPr>
              </a:p>
            </cx:txPr>
            <cx:visibility seriesName="0" categoryName="0" value="1"/>
            <cx:separator>
</cx:separator>
            <cx:dataLabel idx="0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800"/>
                  </a:pPr>
                  <a:r>
                    <a:rPr lang="ru-RU" sz="2800" b="0" i="0" u="none" strike="noStrike" kern="1200" baseline="0">
                      <a:solidFill>
                        <a:schemeClr val="bg1"/>
                      </a:solidFill>
                      <a:latin typeface="Calibri"/>
                    </a:rPr>
                    <a:t>24%</a:t>
                  </a:r>
                </a:p>
              </cx:txPr>
            </cx:dataLabel>
            <cx:dataLabel idx="1">
              <cx:numFmt formatCode="0%" sourceLinked="0"/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800"/>
                  </a:pPr>
                  <a:r>
                    <a:rPr lang="ru-RU" sz="2800" b="0" i="0" u="none" strike="noStrike" kern="1200" baseline="0">
                      <a:solidFill>
                        <a:schemeClr val="bg1"/>
                      </a:solidFill>
                      <a:latin typeface="Calibri"/>
                    </a:rPr>
                    <a:t>48%</a:t>
                  </a:r>
                </a:p>
              </cx:txPr>
              <cx:visibility seriesName="0" categoryName="0" value="1"/>
              <cx:separator>
</cx:separator>
            </cx:dataLabel>
            <cx:dataLabel idx="2">
              <cx:numFmt formatCode="0%" sourceLinked="0"/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800"/>
                  </a:pPr>
                  <a:r>
                    <a:rPr lang="ru-RU" sz="2800" b="0" i="0" u="none" strike="noStrike" kern="1200" baseline="0">
                      <a:solidFill>
                        <a:schemeClr val="bg1"/>
                      </a:solidFill>
                      <a:latin typeface="Calibri"/>
                    </a:rPr>
                    <a:t>30%</a:t>
                  </a:r>
                </a:p>
              </cx:txPr>
              <cx:separator>
</cx:separator>
            </cx:dataLabel>
          </cx:dataLabels>
          <cx:dataId val="0"/>
          <cx:layoutPr/>
        </cx:series>
      </cx:plotAreaRegion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ru-RU" sz="1197" b="0" i="0" u="none" strike="noStrike" kern="1200" baseline="0">
            <a:solidFill>
              <a:prstClr val="black">
                <a:lumMod val="65000"/>
                <a:lumOff val="35000"/>
              </a:prstClr>
            </a:solidFill>
            <a:latin typeface="Calibri"/>
          </a:endParaRPr>
        </a:p>
      </cx:txPr>
    </cx:legend>
  </cx:chart>
  <cx:spPr>
    <a:solidFill>
      <a:schemeClr val="lt1"/>
    </a:solidFill>
    <a:ln w="25400" cap="flat" cmpd="sng" algn="ctr">
      <a:solidFill>
        <a:schemeClr val="accent1"/>
      </a:solidFill>
      <a:prstDash val="solid"/>
    </a:ln>
    <a:effectLst/>
  </cx:spPr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Лист1!$A$2:$A$5</cx:f>
        <cx:lvl ptCount="4">
          <cx:pt idx="0">Это самостоятельный выбор ребенка</cx:pt>
          <cx:pt idx="1">Только обсуждал(и) с ребенком, выбранный им вариант</cx:pt>
          <cx:pt idx="2">Подбирал(и) вместе с ребенком</cx:pt>
          <cx:pt idx="3">Сам(и) выбирал(и) для ребенка</cx:pt>
        </cx:lvl>
      </cx:strDim>
      <cx:numDim type="size">
        <cx:f>Лист1!$B$2:$B$5</cx:f>
        <cx:lvl ptCount="4" formatCode="0%">
          <cx:pt idx="0">0.55000000000000004</cx:pt>
          <cx:pt idx="1">0.20999999999999999</cx:pt>
          <cx:pt idx="2">0.27000000000000002</cx:pt>
          <cx:pt idx="3">0.059999999999999998</cx:pt>
        </cx:lvl>
      </cx:numDim>
    </cx:data>
  </cx:chartData>
  <cx:chart>
    <cx:title pos="t" align="ctr" overlay="0">
      <cx:tx>
        <cx:txData>
          <cx:v>Вовлеченность родителей (семьи) в выбор кружка (секции, студии, клуба) и(или) определенной организации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rPr>
            <a:t>Вовлеченность родителей (семьи) в выбор кружка (секции, студии, клуба) и(или) определенной организации</a:t>
          </a:r>
        </a:p>
      </cx:txPr>
    </cx:title>
    <cx:plotArea>
      <cx:plotAreaRegion>
        <cx:series layoutId="treemap" uniqueId="{C4EF9E61-CB52-4D2E-9745-59A5AC38B410}">
          <cx:tx>
            <cx:txData>
              <cx:f>Лист1!$B$1</cx:f>
              <cx:v>Количество родителей, выбравших данный критерий</cx:v>
            </cx:txData>
          </cx:tx>
          <cx:dataLabels>
            <cx:numFmt formatCode="0%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>
                    <a:solidFill>
                      <a:schemeClr val="bg1"/>
                    </a:solidFill>
                  </a:defRPr>
                </a:pPr>
                <a:endParaRPr lang="ru-RU" sz="2800" b="0" i="0" u="none" strike="noStrike" kern="1200" baseline="0">
                  <a:solidFill>
                    <a:schemeClr val="bg1"/>
                  </a:solidFill>
                  <a:latin typeface="Calibri"/>
                </a:endParaRPr>
              </a:p>
            </cx:txPr>
            <cx:visibility seriesName="0" categoryName="0" value="1"/>
            <cx:separator>
</cx:separator>
          </cx:dataLabels>
          <cx:dataId val="0"/>
          <cx:layoutPr/>
        </cx:series>
      </cx:plotAreaRegion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ru-RU" sz="1197" b="0" i="0" u="none" strike="noStrike" kern="1200" baseline="0">
            <a:solidFill>
              <a:prstClr val="black">
                <a:lumMod val="65000"/>
                <a:lumOff val="35000"/>
              </a:prstClr>
            </a:solidFill>
            <a:latin typeface="Calibri"/>
          </a:endParaRPr>
        </a:p>
      </cx:txPr>
    </cx:legend>
  </cx:chart>
  <cx:spPr>
    <a:solidFill>
      <a:schemeClr val="lt1"/>
    </a:solidFill>
    <a:ln w="25400" cap="flat" cmpd="sng" algn="ctr">
      <a:solidFill>
        <a:schemeClr val="accent1"/>
      </a:solidFill>
      <a:prstDash val="solid"/>
    </a:ln>
    <a:effectLst/>
  </cx:spPr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Лист1!$A$2:$A$4</cx:f>
        <cx:lvl ptCount="3">
          <cx:pt idx="0">Общение с друзьями и знакомыми, чьи дети занимаются в этой организации, или их детьми 1888</cx:pt>
          <cx:pt idx="1">Интернет-форумы, социальные сети 931</cx:pt>
          <cx:pt idx="2">Другое 778</cx:pt>
        </cx:lvl>
        <cx:lvl ptCount="0"/>
        <cx:lvl ptCount="0"/>
      </cx:strDim>
      <cx:numDim type="size">
        <cx:f>Лист1!$B$2:$B$4</cx:f>
        <cx:lvl ptCount="3" formatCode="Основной">
          <cx:pt idx="0">2993</cx:pt>
          <cx:pt idx="1">2033</cx:pt>
          <cx:pt idx="2">1375</cx:pt>
        </cx:lvl>
      </cx:numDim>
    </cx:data>
  </cx:chartData>
  <cx:chart>
    <cx:plotArea>
      <cx:plotAreaRegion>
        <cx:series layoutId="treemap" uniqueId="{E7061F01-C4E1-4B3C-9B9F-7E9EBFB03458}">
          <cx:tx>
            <cx:txData>
              <cx:f>Лист1!$B$1</cx:f>
              <cx:v>Ряд 1</cx:v>
            </cx:txData>
          </cx:tx>
          <cx:dataLabels pos="inEnd">
            <cx:visibility seriesName="0" categoryName="0" value="1"/>
            <cx:separator>, </cx:separator>
            <cx:dataLabel idx="0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800"/>
                  </a:pPr>
                  <a:r>
                    <a:rPr lang="ru-RU" sz="2400"/>
                    <a:t>2993</a:t>
                  </a:r>
                </a:p>
              </cx:txPr>
              <cx:visibility seriesName="0" categoryName="0" value="1"/>
              <cx:separator>, </cx:separator>
            </cx:dataLabel>
            <cx:dataLabel idx="1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ru-RU" sz="2400"/>
                    <a:t>2033</a:t>
                  </a:r>
                </a:p>
              </cx:txPr>
              <cx:visibility seriesName="0" categoryName="0" value="1"/>
              <cx:separator>, </cx:separator>
            </cx:dataLabel>
            <cx:dataLabel idx="2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ru-RU" sz="2400"/>
                    <a:t>1375</a:t>
                  </a:r>
                </a:p>
              </cx:txPr>
              <cx:visibility seriesName="0" categoryName="0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  <cx:legend pos="t" align="ctr" overlay="0">
      <cx:txPr>
        <a:bodyPr spcFirstLastPara="1" vertOverflow="ellipsis" wrap="square" lIns="0" tIns="0" rIns="0" bIns="0" anchor="ctr" anchorCtr="1"/>
        <a:lstStyle/>
        <a:p>
          <a:pPr>
            <a:defRPr/>
          </a:pPr>
          <a:endParaRPr lang="ru-RU"/>
        </a:p>
      </cx:txPr>
    </cx:legend>
  </cx:chart>
  <cx:clrMapOvr bg1="lt1" tx1="dk1" bg2="lt2" tx2="dk2" accent1="accent1" accent2="accent2" accent3="accent3" accent4="accent4" accent5="accent5" accent6="accent6" hlink="hlink" folHlink="folHlink"/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Лист1!$A$2:$A$6</cx:f>
        <cx:lvl ptCount="5">
          <cx:pt idx="0">Общение с друзьями и знакомыми, чьи дети занимаются в этой организации, или их детьми</cx:pt>
          <cx:pt idx="1">Общение с педагогами детского сада, школы, где обучается ребенок</cx:pt>
          <cx:pt idx="2">Не использовали при выборе никакие источники информации</cx:pt>
          <cx:pt idx="3">Официальные сайты организации, кружка</cx:pt>
          <cx:pt idx="4">Другое</cx:pt>
        </cx:lvl>
        <cx:lvl ptCount="0"/>
        <cx:lvl ptCount="0"/>
      </cx:strDim>
      <cx:numDim type="size">
        <cx:f>Лист1!$B$2:$B$6</cx:f>
        <cx:lvl ptCount="5" formatCode="0%">
          <cx:pt idx="0">0.34999999999999998</cx:pt>
          <cx:pt idx="1">0.20000000000000001</cx:pt>
          <cx:pt idx="2">0.20000000000000001</cx:pt>
          <cx:pt idx="3">0.14999999999999999</cx:pt>
          <cx:pt idx="4">0.13</cx:pt>
        </cx:lvl>
      </cx:numDim>
    </cx:data>
  </cx:chartData>
  <cx:chart>
    <cx:plotArea>
      <cx:plotAreaRegion>
        <cx:series layoutId="treemap" uniqueId="{52033B58-917D-4E9E-B43E-00D33DD5B53B}">
          <cx:tx>
            <cx:txData>
              <cx:f>Лист1!$B$1</cx:f>
              <cx:v>Ряд 1</cx:v>
            </cx:txData>
          </cx:tx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2000"/>
                </a:pPr>
                <a:endParaRPr lang="ru-RU" sz="2000"/>
              </a:p>
            </cx:txPr>
            <cx:visibility seriesName="0" categoryName="0" value="1"/>
            <cx:separator>, </cx:separator>
          </cx:dataLabels>
          <cx:dataId val="0"/>
          <cx:layoutPr>
            <cx:parentLabelLayout val="overlapping"/>
          </cx:layoutPr>
        </cx:series>
      </cx:plotAreaRegion>
    </cx:plotArea>
    <cx:legend pos="t" align="ctr" overlay="0">
      <cx:txPr>
        <a:bodyPr spcFirstLastPara="1" vertOverflow="ellipsis" wrap="square" lIns="0" tIns="0" rIns="0" bIns="0" anchor="ctr" anchorCtr="1"/>
        <a:lstStyle/>
        <a:p>
          <a:pPr>
            <a:defRPr sz="1000"/>
          </a:pPr>
          <a:endParaRPr lang="ru-RU" sz="1000"/>
        </a:p>
      </cx:txPr>
    </cx:legend>
  </cx:chart>
</cx:chartSpace>
</file>

<file path=ppt/charts/chartEx7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Лист1!$A$2:$A$6</cx:f>
        <cx:lvl ptCount="5">
          <cx:pt idx="0">Читал литературу, заданную на лето и(или) за рамками школьной программы</cx:pt>
          <cx:pt idx="1">Самостоятельно занимался по предметам школьной программы</cx:pt>
          <cx:pt idx="2">Посещал культурно-познавательные мероприятия </cx:pt>
          <cx:pt idx="3">Не делал ничего из перечисленного</cx:pt>
          <cx:pt idx="4">Ходил в туристический поход</cx:pt>
        </cx:lvl>
        <cx:lvl ptCount="0"/>
        <cx:lvl ptCount="0"/>
      </cx:strDim>
      <cx:numDim type="size">
        <cx:f>Лист1!$B$2:$B$6</cx:f>
        <cx:lvl ptCount="5" formatCode="0%">
          <cx:pt idx="0">0.46999999999999997</cx:pt>
          <cx:pt idx="1">0.22</cx:pt>
          <cx:pt idx="2">0.20000000000000001</cx:pt>
          <cx:pt idx="3">0.19</cx:pt>
          <cx:pt idx="4">0.13</cx:pt>
        </cx:lvl>
      </cx:numDim>
    </cx:data>
  </cx:chartData>
  <cx:chart>
    <cx:plotArea>
      <cx:plotAreaRegion>
        <cx:series layoutId="treemap" uniqueId="{E267B396-DBD9-495D-A088-8F88D74B7948}">
          <cx:tx>
            <cx:txData>
              <cx:f>Лист1!$B$1</cx:f>
              <cx:v>Ряд 1</cx:v>
            </cx:txData>
          </cx:tx>
          <cx:dataLabels pos="inEnd">
            <cx:txPr>
              <a:bodyPr spcFirstLastPara="1" vertOverflow="ellipsis" horzOverflow="overflow" wrap="square" lIns="38100" tIns="19050" rIns="38100" bIns="19050" anchor="ctr" anchorCtr="1">
                <a:spAutoFit/>
              </a:bodyPr>
              <a:lstStyle/>
              <a:p>
                <a:pPr algn="ctr" rtl="0">
                  <a:defRPr sz="1400"/>
                </a:pPr>
                <a:endParaRPr lang="ru-RU" sz="1400" b="0" i="0" u="none" strike="noStrike" kern="1200" baseline="0">
                  <a:solidFill>
                    <a:prstClr val="white"/>
                  </a:solidFill>
                  <a:latin typeface="Calibri"/>
                </a:endParaRPr>
              </a:p>
            </cx:txPr>
            <cx:visibility seriesName="0" categoryName="0" value="1"/>
            <cx:separator>, </cx:separator>
            <cx:dataLabel idx="0">
              <cx:txPr>
                <a:bodyPr spcFirstLastPara="1" vertOverflow="ellipsis" horzOverflow="overflow" wrap="square" lIns="38100" tIns="19050" rIns="38100" bIns="19050" anchor="ctr" anchorCtr="1">
                  <a:spAutoFit/>
                </a:bodyPr>
                <a:lstStyle/>
                <a:p>
                  <a:pPr algn="ctr" rtl="0">
                    <a:defRPr sz="2400"/>
                  </a:pPr>
                  <a:r>
                    <a:rPr lang="ru-RU" sz="2400" b="0" i="0" u="none" strike="noStrike" kern="1200" baseline="0">
                      <a:solidFill>
                        <a:prstClr val="white"/>
                      </a:solidFill>
                      <a:latin typeface="Calibri"/>
                    </a:rPr>
                    <a:t>47%</a:t>
                  </a:r>
                </a:p>
              </cx:txPr>
            </cx:dataLabel>
            <cx:dataLabel idx="1">
              <cx:txPr>
                <a:bodyPr spcFirstLastPara="1" vertOverflow="ellipsis" horzOverflow="overflow" wrap="square" lIns="38100" tIns="19050" rIns="38100" bIns="19050" anchor="ctr" anchorCtr="1">
                  <a:spAutoFit/>
                </a:bodyPr>
                <a:lstStyle/>
                <a:p>
                  <a:pPr algn="ctr" rtl="0">
                    <a:defRPr sz="2400"/>
                  </a:pPr>
                  <a:r>
                    <a:rPr lang="ru-RU" sz="2400" b="0" i="0" u="none" strike="noStrike" kern="1200" baseline="0">
                      <a:solidFill>
                        <a:prstClr val="white"/>
                      </a:solidFill>
                      <a:latin typeface="Calibri"/>
                    </a:rPr>
                    <a:t>22%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38100" tIns="19050" rIns="38100" bIns="19050" anchor="ctr" anchorCtr="1">
                  <a:spAutoFit/>
                </a:bodyPr>
                <a:lstStyle/>
                <a:p>
                  <a:pPr algn="ctr" rtl="0">
                    <a:defRPr sz="2400"/>
                  </a:pPr>
                  <a:r>
                    <a:rPr lang="ru-RU" sz="2400" b="0" i="0" u="none" strike="noStrike" kern="1200" baseline="0">
                      <a:solidFill>
                        <a:prstClr val="white"/>
                      </a:solidFill>
                      <a:latin typeface="Calibri"/>
                    </a:rPr>
                    <a:t>19%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38100" tIns="19050" rIns="38100" bIns="19050" anchor="ctr" anchorCtr="1">
                  <a:spAutoFit/>
                </a:bodyPr>
                <a:lstStyle/>
                <a:p>
                  <a:pPr algn="ctr" rtl="0">
                    <a:defRPr sz="2400"/>
                  </a:pPr>
                  <a:r>
                    <a:rPr lang="ru-RU" sz="2400" b="0" i="0" u="none" strike="noStrike" kern="1200" baseline="0">
                      <a:solidFill>
                        <a:prstClr val="white"/>
                      </a:solidFill>
                      <a:latin typeface="Calibri"/>
                    </a:rPr>
                    <a:t>13%</a:t>
                  </a:r>
                </a:p>
              </cx:txPr>
            </cx:dataLabel>
          </cx:dataLabels>
          <cx:dataId val="0"/>
          <cx:layoutPr>
            <cx:parentLabelLayout val="overlapping"/>
          </cx:layoutPr>
        </cx:series>
      </cx:plotAreaRegion>
    </cx:plotArea>
    <cx:legend pos="t" align="ctr" overlay="0">
      <cx:txPr>
        <a:bodyPr spcFirstLastPara="1" vertOverflow="ellipsis" wrap="square" lIns="0" tIns="0" rIns="0" bIns="0" anchor="ctr" anchorCtr="1"/>
        <a:lstStyle/>
        <a:p>
          <a:pPr>
            <a:defRPr sz="1000"/>
          </a:pPr>
          <a:endParaRPr lang="ru-RU" sz="1000"/>
        </a:p>
      </cx:txPr>
    </cx:legend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bg1"/>
    </cs:fontRef>
    <cs:defRPr sz="1197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bg1"/>
    </cs:fontRef>
    <cs:defRPr sz="1197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bg1"/>
    </cs:fontRef>
    <cs:defRPr sz="1197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bg1"/>
    </cs:fontRef>
    <cs:defRPr sz="1197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E082AB-F9C6-4069-8059-695BB6504C6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5DF46A-2470-4B2D-BA32-671CD4E408B3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r>
            <a:rPr lang="ru-RU" sz="1800" b="1" dirty="0"/>
            <a:t>Всего:</a:t>
          </a:r>
        </a:p>
      </dgm:t>
    </dgm:pt>
    <dgm:pt modelId="{92BB1D14-2BC6-4C05-8581-1F1A21B3BBEF}" type="parTrans" cxnId="{18921A3B-367E-430C-83B8-650AEC7ED14E}">
      <dgm:prSet/>
      <dgm:spPr/>
      <dgm:t>
        <a:bodyPr/>
        <a:lstStyle/>
        <a:p>
          <a:endParaRPr lang="ru-RU"/>
        </a:p>
      </dgm:t>
    </dgm:pt>
    <dgm:pt modelId="{57108C35-6BA6-4778-8634-84D8E49F842F}" type="sibTrans" cxnId="{18921A3B-367E-430C-83B8-650AEC7ED14E}">
      <dgm:prSet/>
      <dgm:spPr/>
      <dgm:t>
        <a:bodyPr/>
        <a:lstStyle/>
        <a:p>
          <a:endParaRPr lang="ru-RU"/>
        </a:p>
      </dgm:t>
    </dgm:pt>
    <dgm:pt modelId="{7382543F-E661-4F45-AF1F-02B5E190FBB6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r>
            <a:rPr lang="ru-RU" sz="1600" dirty="0"/>
            <a:t>ДООП – </a:t>
          </a:r>
          <a:r>
            <a:rPr lang="ru-RU" sz="1600" b="1" dirty="0">
              <a:solidFill>
                <a:schemeClr val="accent5">
                  <a:lumMod val="60000"/>
                  <a:lumOff val="40000"/>
                </a:schemeClr>
              </a:solidFill>
            </a:rPr>
            <a:t>152 </a:t>
          </a:r>
          <a:r>
            <a:rPr lang="ru-RU" sz="1600" dirty="0"/>
            <a:t>(реестры бюджетных, сертифицированных и платных программ);</a:t>
          </a:r>
        </a:p>
      </dgm:t>
    </dgm:pt>
    <dgm:pt modelId="{77983FA2-5732-40CE-AFCA-C71EBCF0F0B5}" type="parTrans" cxnId="{7A009276-3F94-42AA-8A9F-2829AD544EB7}">
      <dgm:prSet/>
      <dgm:spPr/>
      <dgm:t>
        <a:bodyPr/>
        <a:lstStyle/>
        <a:p>
          <a:endParaRPr lang="ru-RU"/>
        </a:p>
      </dgm:t>
    </dgm:pt>
    <dgm:pt modelId="{65290941-CBDD-4025-9EC4-CAB842E4CFF7}" type="sibTrans" cxnId="{7A009276-3F94-42AA-8A9F-2829AD544EB7}">
      <dgm:prSet/>
      <dgm:spPr/>
      <dgm:t>
        <a:bodyPr/>
        <a:lstStyle/>
        <a:p>
          <a:endParaRPr lang="ru-RU"/>
        </a:p>
      </dgm:t>
    </dgm:pt>
    <dgm:pt modelId="{F880D741-B11D-4E64-9D29-3DC3CAED5771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r>
            <a:rPr lang="ru-RU" sz="1600" dirty="0"/>
            <a:t>обучающихся – </a:t>
          </a:r>
          <a:r>
            <a:rPr lang="ru-RU" sz="1600" b="1" dirty="0">
              <a:solidFill>
                <a:schemeClr val="accent5">
                  <a:lumMod val="60000"/>
                  <a:lumOff val="40000"/>
                </a:schemeClr>
              </a:solidFill>
            </a:rPr>
            <a:t>3410</a:t>
          </a:r>
          <a:r>
            <a:rPr lang="ru-RU" sz="1600" dirty="0"/>
            <a:t>.</a:t>
          </a:r>
        </a:p>
      </dgm:t>
    </dgm:pt>
    <dgm:pt modelId="{74CD34E7-6F45-490D-8121-205B48315DF7}" type="parTrans" cxnId="{885D1335-CFAB-44F9-BDC1-5C15ED39718F}">
      <dgm:prSet/>
      <dgm:spPr/>
      <dgm:t>
        <a:bodyPr/>
        <a:lstStyle/>
        <a:p>
          <a:endParaRPr lang="ru-RU"/>
        </a:p>
      </dgm:t>
    </dgm:pt>
    <dgm:pt modelId="{DD42A9E5-5BA5-4AA1-A1D7-393394370237}" type="sibTrans" cxnId="{885D1335-CFAB-44F9-BDC1-5C15ED39718F}">
      <dgm:prSet/>
      <dgm:spPr/>
      <dgm:t>
        <a:bodyPr/>
        <a:lstStyle/>
        <a:p>
          <a:endParaRPr lang="ru-RU"/>
        </a:p>
      </dgm:t>
    </dgm:pt>
    <dgm:pt modelId="{8175C7AF-648E-4610-964A-85DB41DE30FB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r>
            <a:rPr lang="ru-RU" sz="1800" b="1" dirty="0"/>
            <a:t>Распределение ДООП по поставщикам:</a:t>
          </a:r>
        </a:p>
      </dgm:t>
    </dgm:pt>
    <dgm:pt modelId="{FCFBCD6F-625C-4408-9AC7-FF9D8928C605}" type="parTrans" cxnId="{560AA3FF-82F2-41E9-A738-835F81C32379}">
      <dgm:prSet/>
      <dgm:spPr/>
      <dgm:t>
        <a:bodyPr/>
        <a:lstStyle/>
        <a:p>
          <a:endParaRPr lang="ru-RU"/>
        </a:p>
      </dgm:t>
    </dgm:pt>
    <dgm:pt modelId="{AFBAAEA9-0B5C-4293-8EC5-E336DF7D4D2F}" type="sibTrans" cxnId="{560AA3FF-82F2-41E9-A738-835F81C32379}">
      <dgm:prSet/>
      <dgm:spPr/>
      <dgm:t>
        <a:bodyPr/>
        <a:lstStyle/>
        <a:p>
          <a:endParaRPr lang="ru-RU"/>
        </a:p>
      </dgm:t>
    </dgm:pt>
    <dgm:pt modelId="{4CB9122B-D652-4371-AE4E-8419EC54BB33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r>
            <a:rPr lang="ru-RU" sz="1800" dirty="0"/>
            <a:t>УДОД – 83;</a:t>
          </a:r>
        </a:p>
      </dgm:t>
    </dgm:pt>
    <dgm:pt modelId="{A59306E9-C7B8-4E5D-A24C-C6B7BE8DA54C}" type="parTrans" cxnId="{159F612F-A567-438C-8BB3-9A937568B4E4}">
      <dgm:prSet/>
      <dgm:spPr/>
      <dgm:t>
        <a:bodyPr/>
        <a:lstStyle/>
        <a:p>
          <a:endParaRPr lang="ru-RU"/>
        </a:p>
      </dgm:t>
    </dgm:pt>
    <dgm:pt modelId="{E9A5F615-6F6E-489C-8EDD-9595C4CFAC99}" type="sibTrans" cxnId="{159F612F-A567-438C-8BB3-9A937568B4E4}">
      <dgm:prSet/>
      <dgm:spPr/>
      <dgm:t>
        <a:bodyPr/>
        <a:lstStyle/>
        <a:p>
          <a:endParaRPr lang="ru-RU"/>
        </a:p>
      </dgm:t>
    </dgm:pt>
    <dgm:pt modelId="{3815FEDF-BDAE-4DE1-915C-6B69BCF91DD1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r>
            <a:rPr lang="ru-RU" sz="1800" baseline="0" dirty="0"/>
            <a:t>СОШ</a:t>
          </a:r>
          <a:r>
            <a:rPr lang="ru-RU" sz="1800" dirty="0"/>
            <a:t> – 61;</a:t>
          </a:r>
        </a:p>
      </dgm:t>
    </dgm:pt>
    <dgm:pt modelId="{BCD2F0F5-3472-41C2-B52E-3C9F59C1CF02}" type="parTrans" cxnId="{49EE7B8E-2861-4501-9C43-8A3A83A77084}">
      <dgm:prSet/>
      <dgm:spPr/>
      <dgm:t>
        <a:bodyPr/>
        <a:lstStyle/>
        <a:p>
          <a:endParaRPr lang="ru-RU"/>
        </a:p>
      </dgm:t>
    </dgm:pt>
    <dgm:pt modelId="{C800422B-9B55-4C57-8940-E12E244DCCE6}" type="sibTrans" cxnId="{49EE7B8E-2861-4501-9C43-8A3A83A77084}">
      <dgm:prSet/>
      <dgm:spPr/>
      <dgm:t>
        <a:bodyPr/>
        <a:lstStyle/>
        <a:p>
          <a:endParaRPr lang="ru-RU"/>
        </a:p>
      </dgm:t>
    </dgm:pt>
    <dgm:pt modelId="{3CD91292-C130-4332-868C-DC36438ACBDC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r>
            <a:rPr lang="ru-RU" sz="1800" dirty="0"/>
            <a:t>ДОУ – 8.</a:t>
          </a:r>
        </a:p>
      </dgm:t>
    </dgm:pt>
    <dgm:pt modelId="{B60AB70E-CF7A-4D62-A57F-4D9CDFBFE363}" type="parTrans" cxnId="{8234C766-A00E-435A-93CD-BC07465D600C}">
      <dgm:prSet/>
      <dgm:spPr/>
      <dgm:t>
        <a:bodyPr/>
        <a:lstStyle/>
        <a:p>
          <a:endParaRPr lang="ru-RU"/>
        </a:p>
      </dgm:t>
    </dgm:pt>
    <dgm:pt modelId="{DC990547-57C4-43F7-9B5F-1AA94491A264}" type="sibTrans" cxnId="{8234C766-A00E-435A-93CD-BC07465D600C}">
      <dgm:prSet/>
      <dgm:spPr/>
      <dgm:t>
        <a:bodyPr/>
        <a:lstStyle/>
        <a:p>
          <a:endParaRPr lang="ru-RU"/>
        </a:p>
      </dgm:t>
    </dgm:pt>
    <dgm:pt modelId="{3EE97C2D-497B-43B2-B85A-3F75CBAC07BA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 lIns="180000" tIns="180000" rIns="180000" bIns="180000"/>
        <a:lstStyle/>
        <a:p>
          <a:pPr rtl="0"/>
          <a:endParaRPr lang="ru-RU" sz="1600" dirty="0"/>
        </a:p>
      </dgm:t>
    </dgm:pt>
    <dgm:pt modelId="{7D82170C-5A28-4C8D-85D6-DC829C09D24D}" type="parTrans" cxnId="{8A39EACD-0D43-4698-8767-A33F281E1570}">
      <dgm:prSet/>
      <dgm:spPr/>
      <dgm:t>
        <a:bodyPr/>
        <a:lstStyle/>
        <a:p>
          <a:endParaRPr lang="ru-RU"/>
        </a:p>
      </dgm:t>
    </dgm:pt>
    <dgm:pt modelId="{AB33A551-0A86-4634-9EE6-7D3BB909D14E}" type="sibTrans" cxnId="{8A39EACD-0D43-4698-8767-A33F281E1570}">
      <dgm:prSet/>
      <dgm:spPr/>
      <dgm:t>
        <a:bodyPr/>
        <a:lstStyle/>
        <a:p>
          <a:endParaRPr lang="ru-RU"/>
        </a:p>
      </dgm:t>
    </dgm:pt>
    <dgm:pt modelId="{6F5158E4-1B45-429D-A66F-B8710E7369C1}" type="pres">
      <dgm:prSet presAssocID="{BBE082AB-F9C6-4069-8059-695BB6504C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FCB204-B644-40DB-BAB2-B61EA7CE59EE}" type="pres">
      <dgm:prSet presAssocID="{C35DF46A-2470-4B2D-BA32-671CD4E408B3}" presName="node" presStyleLbl="node1" presStyleIdx="0" presStyleCnt="2" custScaleX="104161" custLinFactNeighborX="-7851" custLinFactNeighborY="-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81521-C8BD-4A53-804D-2F6A385696DC}" type="pres">
      <dgm:prSet presAssocID="{57108C35-6BA6-4778-8634-84D8E49F842F}" presName="sibTrans" presStyleCnt="0"/>
      <dgm:spPr/>
    </dgm:pt>
    <dgm:pt modelId="{0FACEC4F-165F-4BE4-A6B3-77616E189846}" type="pres">
      <dgm:prSet presAssocID="{8175C7AF-648E-4610-964A-85DB41DE30FB}" presName="node" presStyleLbl="node1" presStyleIdx="1" presStyleCnt="2" custScaleX="104161" custLinFactNeighborX="-5294" custLinFactNeighborY="-2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E0B191-6F03-47D1-AC05-45F1864E51ED}" type="presOf" srcId="{3815FEDF-BDAE-4DE1-915C-6B69BCF91DD1}" destId="{0FACEC4F-165F-4BE4-A6B3-77616E189846}" srcOrd="0" destOrd="2" presId="urn:microsoft.com/office/officeart/2005/8/layout/default"/>
    <dgm:cxn modelId="{49EE7B8E-2861-4501-9C43-8A3A83A77084}" srcId="{8175C7AF-648E-4610-964A-85DB41DE30FB}" destId="{3815FEDF-BDAE-4DE1-915C-6B69BCF91DD1}" srcOrd="1" destOrd="0" parTransId="{BCD2F0F5-3472-41C2-B52E-3C9F59C1CF02}" sibTransId="{C800422B-9B55-4C57-8940-E12E244DCCE6}"/>
    <dgm:cxn modelId="{18EA2C51-A95D-49A0-9C2C-AE601700D4AE}" type="presOf" srcId="{8175C7AF-648E-4610-964A-85DB41DE30FB}" destId="{0FACEC4F-165F-4BE4-A6B3-77616E189846}" srcOrd="0" destOrd="0" presId="urn:microsoft.com/office/officeart/2005/8/layout/default"/>
    <dgm:cxn modelId="{01493909-E7C8-4A63-BB66-0D5D22B423C2}" type="presOf" srcId="{3EE97C2D-497B-43B2-B85A-3F75CBAC07BA}" destId="{0FACEC4F-165F-4BE4-A6B3-77616E189846}" srcOrd="0" destOrd="4" presId="urn:microsoft.com/office/officeart/2005/8/layout/default"/>
    <dgm:cxn modelId="{7A009276-3F94-42AA-8A9F-2829AD544EB7}" srcId="{C35DF46A-2470-4B2D-BA32-671CD4E408B3}" destId="{7382543F-E661-4F45-AF1F-02B5E190FBB6}" srcOrd="0" destOrd="0" parTransId="{77983FA2-5732-40CE-AFCA-C71EBCF0F0B5}" sibTransId="{65290941-CBDD-4025-9EC4-CAB842E4CFF7}"/>
    <dgm:cxn modelId="{560AA3FF-82F2-41E9-A738-835F81C32379}" srcId="{BBE082AB-F9C6-4069-8059-695BB6504C61}" destId="{8175C7AF-648E-4610-964A-85DB41DE30FB}" srcOrd="1" destOrd="0" parTransId="{FCFBCD6F-625C-4408-9AC7-FF9D8928C605}" sibTransId="{AFBAAEA9-0B5C-4293-8EC5-E336DF7D4D2F}"/>
    <dgm:cxn modelId="{18921A3B-367E-430C-83B8-650AEC7ED14E}" srcId="{BBE082AB-F9C6-4069-8059-695BB6504C61}" destId="{C35DF46A-2470-4B2D-BA32-671CD4E408B3}" srcOrd="0" destOrd="0" parTransId="{92BB1D14-2BC6-4C05-8581-1F1A21B3BBEF}" sibTransId="{57108C35-6BA6-4778-8634-84D8E49F842F}"/>
    <dgm:cxn modelId="{2C4F6FE4-769F-4518-AB13-2213E309E882}" type="presOf" srcId="{C35DF46A-2470-4B2D-BA32-671CD4E408B3}" destId="{EEFCB204-B644-40DB-BAB2-B61EA7CE59EE}" srcOrd="0" destOrd="0" presId="urn:microsoft.com/office/officeart/2005/8/layout/default"/>
    <dgm:cxn modelId="{CFE1F28A-1ECC-474B-B723-EF1195558A7B}" type="presOf" srcId="{BBE082AB-F9C6-4069-8059-695BB6504C61}" destId="{6F5158E4-1B45-429D-A66F-B8710E7369C1}" srcOrd="0" destOrd="0" presId="urn:microsoft.com/office/officeart/2005/8/layout/default"/>
    <dgm:cxn modelId="{159F612F-A567-438C-8BB3-9A937568B4E4}" srcId="{8175C7AF-648E-4610-964A-85DB41DE30FB}" destId="{4CB9122B-D652-4371-AE4E-8419EC54BB33}" srcOrd="0" destOrd="0" parTransId="{A59306E9-C7B8-4E5D-A24C-C6B7BE8DA54C}" sibTransId="{E9A5F615-6F6E-489C-8EDD-9595C4CFAC99}"/>
    <dgm:cxn modelId="{8A39EACD-0D43-4698-8767-A33F281E1570}" srcId="{8175C7AF-648E-4610-964A-85DB41DE30FB}" destId="{3EE97C2D-497B-43B2-B85A-3F75CBAC07BA}" srcOrd="3" destOrd="0" parTransId="{7D82170C-5A28-4C8D-85D6-DC829C09D24D}" sibTransId="{AB33A551-0A86-4634-9EE6-7D3BB909D14E}"/>
    <dgm:cxn modelId="{DDD38DC5-6209-4374-A00E-7A3C4D28203E}" type="presOf" srcId="{7382543F-E661-4F45-AF1F-02B5E190FBB6}" destId="{EEFCB204-B644-40DB-BAB2-B61EA7CE59EE}" srcOrd="0" destOrd="1" presId="urn:microsoft.com/office/officeart/2005/8/layout/default"/>
    <dgm:cxn modelId="{42446E72-B499-4E3B-97F5-D530274E8F0C}" type="presOf" srcId="{3CD91292-C130-4332-868C-DC36438ACBDC}" destId="{0FACEC4F-165F-4BE4-A6B3-77616E189846}" srcOrd="0" destOrd="3" presId="urn:microsoft.com/office/officeart/2005/8/layout/default"/>
    <dgm:cxn modelId="{49D34B03-2025-478F-A82A-5693E7B63206}" type="presOf" srcId="{F880D741-B11D-4E64-9D29-3DC3CAED5771}" destId="{EEFCB204-B644-40DB-BAB2-B61EA7CE59EE}" srcOrd="0" destOrd="2" presId="urn:microsoft.com/office/officeart/2005/8/layout/default"/>
    <dgm:cxn modelId="{885D1335-CFAB-44F9-BDC1-5C15ED39718F}" srcId="{C35DF46A-2470-4B2D-BA32-671CD4E408B3}" destId="{F880D741-B11D-4E64-9D29-3DC3CAED5771}" srcOrd="1" destOrd="0" parTransId="{74CD34E7-6F45-490D-8121-205B48315DF7}" sibTransId="{DD42A9E5-5BA5-4AA1-A1D7-393394370237}"/>
    <dgm:cxn modelId="{8234C766-A00E-435A-93CD-BC07465D600C}" srcId="{8175C7AF-648E-4610-964A-85DB41DE30FB}" destId="{3CD91292-C130-4332-868C-DC36438ACBDC}" srcOrd="2" destOrd="0" parTransId="{B60AB70E-CF7A-4D62-A57F-4D9CDFBFE363}" sibTransId="{DC990547-57C4-43F7-9B5F-1AA94491A264}"/>
    <dgm:cxn modelId="{0A248AA0-2CB7-46A2-9399-FEEB1863DA6B}" type="presOf" srcId="{4CB9122B-D652-4371-AE4E-8419EC54BB33}" destId="{0FACEC4F-165F-4BE4-A6B3-77616E189846}" srcOrd="0" destOrd="1" presId="urn:microsoft.com/office/officeart/2005/8/layout/default"/>
    <dgm:cxn modelId="{AAF7BE28-34E6-48CB-AAA8-031B7EABE657}" type="presParOf" srcId="{6F5158E4-1B45-429D-A66F-B8710E7369C1}" destId="{EEFCB204-B644-40DB-BAB2-B61EA7CE59EE}" srcOrd="0" destOrd="0" presId="urn:microsoft.com/office/officeart/2005/8/layout/default"/>
    <dgm:cxn modelId="{611F9E13-15F8-477E-9B45-1E1D5694C913}" type="presParOf" srcId="{6F5158E4-1B45-429D-A66F-B8710E7369C1}" destId="{EB881521-C8BD-4A53-804D-2F6A385696DC}" srcOrd="1" destOrd="0" presId="urn:microsoft.com/office/officeart/2005/8/layout/default"/>
    <dgm:cxn modelId="{059A7A3F-9236-41DE-955B-5F778E9F2E59}" type="presParOf" srcId="{6F5158E4-1B45-429D-A66F-B8710E7369C1}" destId="{0FACEC4F-165F-4BE4-A6B3-77616E18984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618C01-2338-428F-9674-F2D781BBE9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CCADFB-39B3-4FA1-9AF9-FBA52EEFC8DD}">
      <dgm:prSet phldrT="[Текст]" custT="1"/>
      <dgm:spPr/>
      <dgm:t>
        <a:bodyPr/>
        <a:lstStyle/>
        <a:p>
          <a:r>
            <a:rPr lang="ru-RU" sz="2000" dirty="0"/>
            <a:t>!!! Сетевые технологии  не используются в программах.</a:t>
          </a:r>
        </a:p>
      </dgm:t>
    </dgm:pt>
    <dgm:pt modelId="{BF56147A-0784-48B0-BEA8-57C6AD453493}" type="sibTrans" cxnId="{E2AF0229-5C36-4B1E-819B-91EDBB8C32DA}">
      <dgm:prSet/>
      <dgm:spPr/>
      <dgm:t>
        <a:bodyPr/>
        <a:lstStyle/>
        <a:p>
          <a:endParaRPr lang="ru-RU"/>
        </a:p>
      </dgm:t>
    </dgm:pt>
    <dgm:pt modelId="{2958327D-703F-4E6C-AD15-A1BEA6594C50}" type="parTrans" cxnId="{E2AF0229-5C36-4B1E-819B-91EDBB8C32DA}">
      <dgm:prSet/>
      <dgm:spPr/>
      <dgm:t>
        <a:bodyPr/>
        <a:lstStyle/>
        <a:p>
          <a:endParaRPr lang="ru-RU"/>
        </a:p>
      </dgm:t>
    </dgm:pt>
    <dgm:pt modelId="{29398E3B-04A2-4963-86C6-7E3E68105FD0}" type="pres">
      <dgm:prSet presAssocID="{E8618C01-2338-428F-9674-F2D781BBE9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E54F4A-7F87-4C24-8510-9406FF95E8FD}" type="pres">
      <dgm:prSet presAssocID="{53CCADFB-39B3-4FA1-9AF9-FBA52EEFC8DD}" presName="parentLin" presStyleCnt="0"/>
      <dgm:spPr/>
    </dgm:pt>
    <dgm:pt modelId="{7964F83D-A1E0-4949-9361-C79EDCDF3D40}" type="pres">
      <dgm:prSet presAssocID="{53CCADFB-39B3-4FA1-9AF9-FBA52EEFC8DD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C40CCE84-524D-4652-8D36-1F5ABEA5B2D8}" type="pres">
      <dgm:prSet presAssocID="{53CCADFB-39B3-4FA1-9AF9-FBA52EEFC8DD}" presName="parentText" presStyleLbl="node1" presStyleIdx="0" presStyleCnt="1" custScaleX="100297" custScaleY="1390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BB161-BC2A-4809-BF10-24AAB2351FAA}" type="pres">
      <dgm:prSet presAssocID="{53CCADFB-39B3-4FA1-9AF9-FBA52EEFC8DD}" presName="negativeSpace" presStyleCnt="0"/>
      <dgm:spPr/>
    </dgm:pt>
    <dgm:pt modelId="{C9CA8D4A-3650-4026-A69C-446E0C439111}" type="pres">
      <dgm:prSet presAssocID="{53CCADFB-39B3-4FA1-9AF9-FBA52EEFC8DD}" presName="childText" presStyleLbl="conFgAcc1" presStyleIdx="0" presStyleCnt="1" custLinFactNeighborX="947" custLinFactNeighborY="-6067">
        <dgm:presLayoutVars>
          <dgm:bulletEnabled val="1"/>
        </dgm:presLayoutVars>
      </dgm:prSet>
      <dgm:spPr/>
    </dgm:pt>
  </dgm:ptLst>
  <dgm:cxnLst>
    <dgm:cxn modelId="{3DA5DFBC-8CD0-4F80-BA8C-B46D430AFFC3}" type="presOf" srcId="{53CCADFB-39B3-4FA1-9AF9-FBA52EEFC8DD}" destId="{7964F83D-A1E0-4949-9361-C79EDCDF3D40}" srcOrd="0" destOrd="0" presId="urn:microsoft.com/office/officeart/2005/8/layout/list1"/>
    <dgm:cxn modelId="{10A90D1E-FA12-4232-8CEB-E3CD626D2608}" type="presOf" srcId="{E8618C01-2338-428F-9674-F2D781BBE94E}" destId="{29398E3B-04A2-4963-86C6-7E3E68105FD0}" srcOrd="0" destOrd="0" presId="urn:microsoft.com/office/officeart/2005/8/layout/list1"/>
    <dgm:cxn modelId="{E2AF0229-5C36-4B1E-819B-91EDBB8C32DA}" srcId="{E8618C01-2338-428F-9674-F2D781BBE94E}" destId="{53CCADFB-39B3-4FA1-9AF9-FBA52EEFC8DD}" srcOrd="0" destOrd="0" parTransId="{2958327D-703F-4E6C-AD15-A1BEA6594C50}" sibTransId="{BF56147A-0784-48B0-BEA8-57C6AD453493}"/>
    <dgm:cxn modelId="{6FB17A0C-F323-46A0-9B9C-A9EA1D683B90}" type="presOf" srcId="{53CCADFB-39B3-4FA1-9AF9-FBA52EEFC8DD}" destId="{C40CCE84-524D-4652-8D36-1F5ABEA5B2D8}" srcOrd="1" destOrd="0" presId="urn:microsoft.com/office/officeart/2005/8/layout/list1"/>
    <dgm:cxn modelId="{10464FEE-093A-412E-A15D-89ADFD4EB074}" type="presParOf" srcId="{29398E3B-04A2-4963-86C6-7E3E68105FD0}" destId="{9BE54F4A-7F87-4C24-8510-9406FF95E8FD}" srcOrd="0" destOrd="0" presId="urn:microsoft.com/office/officeart/2005/8/layout/list1"/>
    <dgm:cxn modelId="{22FC0DA1-D810-419D-A8FD-938324FB6F80}" type="presParOf" srcId="{9BE54F4A-7F87-4C24-8510-9406FF95E8FD}" destId="{7964F83D-A1E0-4949-9361-C79EDCDF3D40}" srcOrd="0" destOrd="0" presId="urn:microsoft.com/office/officeart/2005/8/layout/list1"/>
    <dgm:cxn modelId="{74792016-1EE1-4E42-9C00-126C9A030C8C}" type="presParOf" srcId="{9BE54F4A-7F87-4C24-8510-9406FF95E8FD}" destId="{C40CCE84-524D-4652-8D36-1F5ABEA5B2D8}" srcOrd="1" destOrd="0" presId="urn:microsoft.com/office/officeart/2005/8/layout/list1"/>
    <dgm:cxn modelId="{194BBEA0-AE0F-48CD-86C2-CD889168508B}" type="presParOf" srcId="{29398E3B-04A2-4963-86C6-7E3E68105FD0}" destId="{077BB161-BC2A-4809-BF10-24AAB2351FAA}" srcOrd="1" destOrd="0" presId="urn:microsoft.com/office/officeart/2005/8/layout/list1"/>
    <dgm:cxn modelId="{5577DC1E-20C9-4927-9DD3-FFF9A3628548}" type="presParOf" srcId="{29398E3B-04A2-4963-86C6-7E3E68105FD0}" destId="{C9CA8D4A-3650-4026-A69C-446E0C4391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618C01-2338-428F-9674-F2D781BBE9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CCADFB-39B3-4FA1-9AF9-FBA52EEFC8DD}">
      <dgm:prSet phldrT="[Текст]"/>
      <dgm:spPr/>
      <dgm:t>
        <a:bodyPr/>
        <a:lstStyle/>
        <a:p>
          <a:r>
            <a:rPr lang="ru-RU" dirty="0"/>
            <a:t>15 ДООП, </a:t>
          </a:r>
          <a:r>
            <a:rPr lang="ru-RU" dirty="0" smtClean="0"/>
            <a:t>335 обучающихся</a:t>
          </a:r>
          <a:endParaRPr lang="ru-RU" dirty="0"/>
        </a:p>
      </dgm:t>
    </dgm:pt>
    <dgm:pt modelId="{2958327D-703F-4E6C-AD15-A1BEA6594C50}" type="parTrans" cxnId="{E2AF0229-5C36-4B1E-819B-91EDBB8C32DA}">
      <dgm:prSet/>
      <dgm:spPr/>
      <dgm:t>
        <a:bodyPr/>
        <a:lstStyle/>
        <a:p>
          <a:endParaRPr lang="ru-RU"/>
        </a:p>
      </dgm:t>
    </dgm:pt>
    <dgm:pt modelId="{BF56147A-0784-48B0-BEA8-57C6AD453493}" type="sibTrans" cxnId="{E2AF0229-5C36-4B1E-819B-91EDBB8C32DA}">
      <dgm:prSet/>
      <dgm:spPr/>
      <dgm:t>
        <a:bodyPr/>
        <a:lstStyle/>
        <a:p>
          <a:endParaRPr lang="ru-RU"/>
        </a:p>
      </dgm:t>
    </dgm:pt>
    <dgm:pt modelId="{29398E3B-04A2-4963-86C6-7E3E68105FD0}" type="pres">
      <dgm:prSet presAssocID="{E8618C01-2338-428F-9674-F2D781BBE9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E54F4A-7F87-4C24-8510-9406FF95E8FD}" type="pres">
      <dgm:prSet presAssocID="{53CCADFB-39B3-4FA1-9AF9-FBA52EEFC8DD}" presName="parentLin" presStyleCnt="0"/>
      <dgm:spPr/>
    </dgm:pt>
    <dgm:pt modelId="{7964F83D-A1E0-4949-9361-C79EDCDF3D40}" type="pres">
      <dgm:prSet presAssocID="{53CCADFB-39B3-4FA1-9AF9-FBA52EEFC8DD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C40CCE84-524D-4652-8D36-1F5ABEA5B2D8}" type="pres">
      <dgm:prSet presAssocID="{53CCADFB-39B3-4FA1-9AF9-FBA52EEFC8D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BB161-BC2A-4809-BF10-24AAB2351FAA}" type="pres">
      <dgm:prSet presAssocID="{53CCADFB-39B3-4FA1-9AF9-FBA52EEFC8DD}" presName="negativeSpace" presStyleCnt="0"/>
      <dgm:spPr/>
    </dgm:pt>
    <dgm:pt modelId="{C9CA8D4A-3650-4026-A69C-446E0C439111}" type="pres">
      <dgm:prSet presAssocID="{53CCADFB-39B3-4FA1-9AF9-FBA52EEFC8DD}" presName="childText" presStyleLbl="conFgAcc1" presStyleIdx="0" presStyleCnt="1" custLinFactNeighborX="947" custLinFactNeighborY="-6067">
        <dgm:presLayoutVars>
          <dgm:bulletEnabled val="1"/>
        </dgm:presLayoutVars>
      </dgm:prSet>
      <dgm:spPr/>
    </dgm:pt>
  </dgm:ptLst>
  <dgm:cxnLst>
    <dgm:cxn modelId="{F312DF60-BA1F-42C1-B71B-2E5874F6003B}" type="presOf" srcId="{53CCADFB-39B3-4FA1-9AF9-FBA52EEFC8DD}" destId="{C40CCE84-524D-4652-8D36-1F5ABEA5B2D8}" srcOrd="1" destOrd="0" presId="urn:microsoft.com/office/officeart/2005/8/layout/list1"/>
    <dgm:cxn modelId="{E2AF0229-5C36-4B1E-819B-91EDBB8C32DA}" srcId="{E8618C01-2338-428F-9674-F2D781BBE94E}" destId="{53CCADFB-39B3-4FA1-9AF9-FBA52EEFC8DD}" srcOrd="0" destOrd="0" parTransId="{2958327D-703F-4E6C-AD15-A1BEA6594C50}" sibTransId="{BF56147A-0784-48B0-BEA8-57C6AD453493}"/>
    <dgm:cxn modelId="{06DDA015-33FD-4514-86ED-B187204EB067}" type="presOf" srcId="{53CCADFB-39B3-4FA1-9AF9-FBA52EEFC8DD}" destId="{7964F83D-A1E0-4949-9361-C79EDCDF3D40}" srcOrd="0" destOrd="0" presId="urn:microsoft.com/office/officeart/2005/8/layout/list1"/>
    <dgm:cxn modelId="{ECB44DF7-C1EA-4109-84CA-B923D0200F34}" type="presOf" srcId="{E8618C01-2338-428F-9674-F2D781BBE94E}" destId="{29398E3B-04A2-4963-86C6-7E3E68105FD0}" srcOrd="0" destOrd="0" presId="urn:microsoft.com/office/officeart/2005/8/layout/list1"/>
    <dgm:cxn modelId="{D272D96D-7C10-4AFE-8004-25A2D7BAF2FF}" type="presParOf" srcId="{29398E3B-04A2-4963-86C6-7E3E68105FD0}" destId="{9BE54F4A-7F87-4C24-8510-9406FF95E8FD}" srcOrd="0" destOrd="0" presId="urn:microsoft.com/office/officeart/2005/8/layout/list1"/>
    <dgm:cxn modelId="{B339AFE6-5571-4A71-ABEE-31982789CF17}" type="presParOf" srcId="{9BE54F4A-7F87-4C24-8510-9406FF95E8FD}" destId="{7964F83D-A1E0-4949-9361-C79EDCDF3D40}" srcOrd="0" destOrd="0" presId="urn:microsoft.com/office/officeart/2005/8/layout/list1"/>
    <dgm:cxn modelId="{53209E35-9B80-4F1D-830F-45C7FCB6A6B2}" type="presParOf" srcId="{9BE54F4A-7F87-4C24-8510-9406FF95E8FD}" destId="{C40CCE84-524D-4652-8D36-1F5ABEA5B2D8}" srcOrd="1" destOrd="0" presId="urn:microsoft.com/office/officeart/2005/8/layout/list1"/>
    <dgm:cxn modelId="{625A399D-720C-4FE3-AAC5-EE4DBEC15E09}" type="presParOf" srcId="{29398E3B-04A2-4963-86C6-7E3E68105FD0}" destId="{077BB161-BC2A-4809-BF10-24AAB2351FAA}" srcOrd="1" destOrd="0" presId="urn:microsoft.com/office/officeart/2005/8/layout/list1"/>
    <dgm:cxn modelId="{50326E8D-245D-4EF1-9179-02439A4ED55D}" type="presParOf" srcId="{29398E3B-04A2-4963-86C6-7E3E68105FD0}" destId="{C9CA8D4A-3650-4026-A69C-446E0C4391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618C01-2338-428F-9674-F2D781BBE9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CCADFB-39B3-4FA1-9AF9-FBA52EEFC8DD}">
      <dgm:prSet phldrT="[Текст]"/>
      <dgm:spPr/>
      <dgm:t>
        <a:bodyPr/>
        <a:lstStyle/>
        <a:p>
          <a:r>
            <a:rPr lang="ru-RU" dirty="0">
              <a:solidFill>
                <a:schemeClr val="accent5">
                  <a:lumMod val="60000"/>
                  <a:lumOff val="40000"/>
                </a:schemeClr>
              </a:solidFill>
            </a:rPr>
            <a:t>171 ДООП </a:t>
          </a:r>
          <a:r>
            <a:rPr lang="ru-RU" dirty="0"/>
            <a:t>– статус «активный», 0 зачислений</a:t>
          </a:r>
        </a:p>
      </dgm:t>
    </dgm:pt>
    <dgm:pt modelId="{2958327D-703F-4E6C-AD15-A1BEA6594C50}" type="parTrans" cxnId="{E2AF0229-5C36-4B1E-819B-91EDBB8C32DA}">
      <dgm:prSet/>
      <dgm:spPr/>
      <dgm:t>
        <a:bodyPr/>
        <a:lstStyle/>
        <a:p>
          <a:endParaRPr lang="ru-RU"/>
        </a:p>
      </dgm:t>
    </dgm:pt>
    <dgm:pt modelId="{BF56147A-0784-48B0-BEA8-57C6AD453493}" type="sibTrans" cxnId="{E2AF0229-5C36-4B1E-819B-91EDBB8C32DA}">
      <dgm:prSet/>
      <dgm:spPr/>
      <dgm:t>
        <a:bodyPr/>
        <a:lstStyle/>
        <a:p>
          <a:endParaRPr lang="ru-RU"/>
        </a:p>
      </dgm:t>
    </dgm:pt>
    <dgm:pt modelId="{29398E3B-04A2-4963-86C6-7E3E68105FD0}" type="pres">
      <dgm:prSet presAssocID="{E8618C01-2338-428F-9674-F2D781BBE9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E54F4A-7F87-4C24-8510-9406FF95E8FD}" type="pres">
      <dgm:prSet presAssocID="{53CCADFB-39B3-4FA1-9AF9-FBA52EEFC8DD}" presName="parentLin" presStyleCnt="0"/>
      <dgm:spPr/>
    </dgm:pt>
    <dgm:pt modelId="{7964F83D-A1E0-4949-9361-C79EDCDF3D40}" type="pres">
      <dgm:prSet presAssocID="{53CCADFB-39B3-4FA1-9AF9-FBA52EEFC8DD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C40CCE84-524D-4652-8D36-1F5ABEA5B2D8}" type="pres">
      <dgm:prSet presAssocID="{53CCADFB-39B3-4FA1-9AF9-FBA52EEFC8D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BB161-BC2A-4809-BF10-24AAB2351FAA}" type="pres">
      <dgm:prSet presAssocID="{53CCADFB-39B3-4FA1-9AF9-FBA52EEFC8DD}" presName="negativeSpace" presStyleCnt="0"/>
      <dgm:spPr/>
    </dgm:pt>
    <dgm:pt modelId="{C9CA8D4A-3650-4026-A69C-446E0C439111}" type="pres">
      <dgm:prSet presAssocID="{53CCADFB-39B3-4FA1-9AF9-FBA52EEFC8DD}" presName="childText" presStyleLbl="conFgAcc1" presStyleIdx="0" presStyleCnt="1" custLinFactNeighborX="947" custLinFactNeighborY="-6067">
        <dgm:presLayoutVars>
          <dgm:bulletEnabled val="1"/>
        </dgm:presLayoutVars>
      </dgm:prSet>
      <dgm:spPr/>
    </dgm:pt>
  </dgm:ptLst>
  <dgm:cxnLst>
    <dgm:cxn modelId="{E2AF0229-5C36-4B1E-819B-91EDBB8C32DA}" srcId="{E8618C01-2338-428F-9674-F2D781BBE94E}" destId="{53CCADFB-39B3-4FA1-9AF9-FBA52EEFC8DD}" srcOrd="0" destOrd="0" parTransId="{2958327D-703F-4E6C-AD15-A1BEA6594C50}" sibTransId="{BF56147A-0784-48B0-BEA8-57C6AD453493}"/>
    <dgm:cxn modelId="{D5F13A3E-385E-419E-822B-9447318DB41C}" type="presOf" srcId="{E8618C01-2338-428F-9674-F2D781BBE94E}" destId="{29398E3B-04A2-4963-86C6-7E3E68105FD0}" srcOrd="0" destOrd="0" presId="urn:microsoft.com/office/officeart/2005/8/layout/list1"/>
    <dgm:cxn modelId="{FFC3CB47-16D2-44C7-8771-E9F7530A7BFA}" type="presOf" srcId="{53CCADFB-39B3-4FA1-9AF9-FBA52EEFC8DD}" destId="{C40CCE84-524D-4652-8D36-1F5ABEA5B2D8}" srcOrd="1" destOrd="0" presId="urn:microsoft.com/office/officeart/2005/8/layout/list1"/>
    <dgm:cxn modelId="{64005726-FAB2-4FB9-B9B2-D38C24CD5F95}" type="presOf" srcId="{53CCADFB-39B3-4FA1-9AF9-FBA52EEFC8DD}" destId="{7964F83D-A1E0-4949-9361-C79EDCDF3D40}" srcOrd="0" destOrd="0" presId="urn:microsoft.com/office/officeart/2005/8/layout/list1"/>
    <dgm:cxn modelId="{E3FD0907-917C-4923-9D04-8D98A717F052}" type="presParOf" srcId="{29398E3B-04A2-4963-86C6-7E3E68105FD0}" destId="{9BE54F4A-7F87-4C24-8510-9406FF95E8FD}" srcOrd="0" destOrd="0" presId="urn:microsoft.com/office/officeart/2005/8/layout/list1"/>
    <dgm:cxn modelId="{2B9DD89F-A2FF-4426-ACFD-343873B8AD92}" type="presParOf" srcId="{9BE54F4A-7F87-4C24-8510-9406FF95E8FD}" destId="{7964F83D-A1E0-4949-9361-C79EDCDF3D40}" srcOrd="0" destOrd="0" presId="urn:microsoft.com/office/officeart/2005/8/layout/list1"/>
    <dgm:cxn modelId="{65E5C993-5DF2-49A4-9486-1167866E7BD6}" type="presParOf" srcId="{9BE54F4A-7F87-4C24-8510-9406FF95E8FD}" destId="{C40CCE84-524D-4652-8D36-1F5ABEA5B2D8}" srcOrd="1" destOrd="0" presId="urn:microsoft.com/office/officeart/2005/8/layout/list1"/>
    <dgm:cxn modelId="{CE901524-CA9A-4C07-803C-CD85991FD8CC}" type="presParOf" srcId="{29398E3B-04A2-4963-86C6-7E3E68105FD0}" destId="{077BB161-BC2A-4809-BF10-24AAB2351FAA}" srcOrd="1" destOrd="0" presId="urn:microsoft.com/office/officeart/2005/8/layout/list1"/>
    <dgm:cxn modelId="{3DCA5140-4758-4B7D-815F-C32108E250E7}" type="presParOf" srcId="{29398E3B-04A2-4963-86C6-7E3E68105FD0}" destId="{C9CA8D4A-3650-4026-A69C-446E0C4391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CB204-B644-40DB-BAB2-B61EA7CE59EE}">
      <dsp:nvSpPr>
        <dsp:cNvPr id="0" name=""/>
        <dsp:cNvSpPr/>
      </dsp:nvSpPr>
      <dsp:spPr>
        <a:xfrm>
          <a:off x="0" y="10"/>
          <a:ext cx="3599989" cy="2073706"/>
        </a:xfrm>
        <a:prstGeom prst="rect">
          <a:avLst/>
        </a:prstGeom>
        <a:solidFill>
          <a:schemeClr val="accent4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80000" tIns="180000" rIns="180000" bIns="18000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Всего: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ДООП – </a:t>
          </a:r>
          <a:r>
            <a:rPr lang="ru-RU" sz="1600" b="1" kern="1200" dirty="0">
              <a:solidFill>
                <a:schemeClr val="accent5">
                  <a:lumMod val="60000"/>
                  <a:lumOff val="40000"/>
                </a:schemeClr>
              </a:solidFill>
            </a:rPr>
            <a:t>152 </a:t>
          </a:r>
          <a:r>
            <a:rPr lang="ru-RU" sz="1600" kern="1200" dirty="0"/>
            <a:t>(реестры бюджетных, сертифицированных и платных программ);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обучающихся – </a:t>
          </a:r>
          <a:r>
            <a:rPr lang="ru-RU" sz="1600" b="1" kern="1200" dirty="0">
              <a:solidFill>
                <a:schemeClr val="accent5">
                  <a:lumMod val="60000"/>
                  <a:lumOff val="40000"/>
                </a:schemeClr>
              </a:solidFill>
            </a:rPr>
            <a:t>3410</a:t>
          </a:r>
          <a:r>
            <a:rPr lang="ru-RU" sz="1600" kern="1200" dirty="0"/>
            <a:t>.</a:t>
          </a:r>
        </a:p>
      </dsp:txBody>
      <dsp:txXfrm>
        <a:off x="0" y="10"/>
        <a:ext cx="3599989" cy="2073706"/>
      </dsp:txXfrm>
    </dsp:sp>
    <dsp:sp modelId="{0FACEC4F-165F-4BE4-A6B3-77616E189846}">
      <dsp:nvSpPr>
        <dsp:cNvPr id="0" name=""/>
        <dsp:cNvSpPr/>
      </dsp:nvSpPr>
      <dsp:spPr>
        <a:xfrm>
          <a:off x="3944169" y="0"/>
          <a:ext cx="3599989" cy="2073706"/>
        </a:xfrm>
        <a:prstGeom prst="rect">
          <a:avLst/>
        </a:prstGeom>
        <a:solidFill>
          <a:schemeClr val="accent4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80000" tIns="180000" rIns="180000" bIns="18000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Распределение ДООП по поставщикам: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УДОД – 83;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baseline="0" dirty="0"/>
            <a:t>СОШ</a:t>
          </a:r>
          <a:r>
            <a:rPr lang="ru-RU" sz="1800" kern="1200" dirty="0"/>
            <a:t> – 61;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ДОУ – 8.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3944169" y="0"/>
        <a:ext cx="3599989" cy="2073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A8D4A-3650-4026-A69C-446E0C439111}">
      <dsp:nvSpPr>
        <dsp:cNvPr id="0" name=""/>
        <dsp:cNvSpPr/>
      </dsp:nvSpPr>
      <dsp:spPr>
        <a:xfrm>
          <a:off x="0" y="561507"/>
          <a:ext cx="7626474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0CCE84-524D-4652-8D36-1F5ABEA5B2D8}">
      <dsp:nvSpPr>
        <dsp:cNvPr id="0" name=""/>
        <dsp:cNvSpPr/>
      </dsp:nvSpPr>
      <dsp:spPr>
        <a:xfrm>
          <a:off x="380951" y="3174"/>
          <a:ext cx="5349158" cy="902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84" tIns="0" rIns="2017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!!! Сетевые технологии  не используются в программах.</a:t>
          </a:r>
        </a:p>
      </dsp:txBody>
      <dsp:txXfrm>
        <a:off x="425020" y="47243"/>
        <a:ext cx="5261020" cy="814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A8D4A-3650-4026-A69C-446E0C439111}">
      <dsp:nvSpPr>
        <dsp:cNvPr id="0" name=""/>
        <dsp:cNvSpPr/>
      </dsp:nvSpPr>
      <dsp:spPr>
        <a:xfrm>
          <a:off x="0" y="288033"/>
          <a:ext cx="7601272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0CCE84-524D-4652-8D36-1F5ABEA5B2D8}">
      <dsp:nvSpPr>
        <dsp:cNvPr id="0" name=""/>
        <dsp:cNvSpPr/>
      </dsp:nvSpPr>
      <dsp:spPr>
        <a:xfrm>
          <a:off x="380063" y="10743"/>
          <a:ext cx="532089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117" tIns="0" rIns="20111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15 ДООП, </a:t>
          </a:r>
          <a:r>
            <a:rPr lang="ru-RU" sz="2000" kern="1200" dirty="0" smtClean="0"/>
            <a:t>335 обучающихся</a:t>
          </a:r>
          <a:endParaRPr lang="ru-RU" sz="2000" kern="1200" dirty="0"/>
        </a:p>
      </dsp:txBody>
      <dsp:txXfrm>
        <a:off x="408884" y="39564"/>
        <a:ext cx="5263248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A8D4A-3650-4026-A69C-446E0C439111}">
      <dsp:nvSpPr>
        <dsp:cNvPr id="0" name=""/>
        <dsp:cNvSpPr/>
      </dsp:nvSpPr>
      <dsp:spPr>
        <a:xfrm>
          <a:off x="0" y="294149"/>
          <a:ext cx="760127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0CCE84-524D-4652-8D36-1F5ABEA5B2D8}">
      <dsp:nvSpPr>
        <dsp:cNvPr id="0" name=""/>
        <dsp:cNvSpPr/>
      </dsp:nvSpPr>
      <dsp:spPr>
        <a:xfrm>
          <a:off x="380063" y="30723"/>
          <a:ext cx="532089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117" tIns="0" rIns="20111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solidFill>
                <a:schemeClr val="accent5">
                  <a:lumMod val="60000"/>
                  <a:lumOff val="40000"/>
                </a:schemeClr>
              </a:solidFill>
            </a:rPr>
            <a:t>171 ДООП </a:t>
          </a:r>
          <a:r>
            <a:rPr lang="ru-RU" sz="1900" kern="1200" dirty="0"/>
            <a:t>– статус «активный», 0 зачислений</a:t>
          </a:r>
        </a:p>
      </dsp:txBody>
      <dsp:txXfrm>
        <a:off x="407443" y="58103"/>
        <a:ext cx="5266130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88E34D2-99D2-425D-8EC8-8E89DAFC20D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B9C42D5-4ECC-4397-959D-2CAA3A341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04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C42D5-4ECC-4397-959D-2CAA3A341BA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9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C42D5-4ECC-4397-959D-2CAA3A341BA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92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C42D5-4ECC-4397-959D-2CAA3A341BA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92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C42D5-4ECC-4397-959D-2CAA3A341BAB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192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C42D5-4ECC-4397-959D-2CAA3A341BAB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9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14/relationships/chartEx" Target="../charts/chartEx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16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microsoft.com/office/2014/relationships/chartEx" Target="../charts/chartEx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microsoft.com/office/2014/relationships/chartEx" Target="../charts/chartEx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microsoft.com/office/2014/relationships/chartEx" Target="../charts/chartEx5.xml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14/relationships/chartEx" Target="../charts/chartEx6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4/relationships/chartEx" Target="../charts/chartEx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4.png"/><Relationship Id="rId4" Type="http://schemas.openxmlformats.org/officeDocument/2006/relationships/chart" Target="../charts/chart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jpeg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4.pn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3.xml"/><Relationship Id="rId9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1760" y="1274496"/>
            <a:ext cx="5736664" cy="414789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>КРУГЛЫЙ СТОЛ</a:t>
            </a:r>
            <a:br>
              <a:rPr lang="ru-RU" sz="4800" dirty="0" smtClean="0"/>
            </a:br>
            <a:r>
              <a:rPr lang="ru-RU" sz="4400" dirty="0" smtClean="0">
                <a:solidFill>
                  <a:srgbClr val="FF0000"/>
                </a:solidFill>
              </a:rPr>
              <a:t>Дополнительное образование детей: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итоги и перспективы развития</a:t>
            </a:r>
            <a:r>
              <a:rPr lang="ru-RU" sz="4400" dirty="0">
                <a:solidFill>
                  <a:srgbClr val="FF0000"/>
                </a:solidFill>
              </a:rPr>
              <a:t/>
            </a:r>
            <a:br>
              <a:rPr lang="ru-RU" sz="4400" dirty="0">
                <a:solidFill>
                  <a:srgbClr val="FF0000"/>
                </a:solidFill>
              </a:rPr>
            </a:b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356992"/>
            <a:ext cx="6172200" cy="3096344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sz="2000" dirty="0" smtClean="0"/>
              <a:t>17 </a:t>
            </a:r>
            <a:r>
              <a:rPr lang="ru-RU" sz="2000" dirty="0"/>
              <a:t>апреля 2025  года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9371"/>
            <a:ext cx="1296145" cy="116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57253AE6-9736-CB3C-058A-BD3DCE7A9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102" y="109371"/>
            <a:ext cx="8572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720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Востребованные программы по направленностям (ФСН и ХН)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1483181"/>
            <a:ext cx="7560000" cy="25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67544" y="4155581"/>
            <a:ext cx="7560000" cy="252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767203700"/>
              </p:ext>
            </p:extLst>
          </p:nvPr>
        </p:nvGraphicFramePr>
        <p:xfrm>
          <a:off x="4139952" y="1493462"/>
          <a:ext cx="3887592" cy="249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5576" y="1772816"/>
            <a:ext cx="3312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Физкультурно-спортивная (ФСН)</a:t>
            </a:r>
          </a:p>
          <a:p>
            <a:endParaRPr lang="ru-RU" sz="1600" dirty="0"/>
          </a:p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ВСЕГО: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ДООП — 43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Обучающихся — 1408</a:t>
            </a: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105599263"/>
              </p:ext>
            </p:extLst>
          </p:nvPr>
        </p:nvGraphicFramePr>
        <p:xfrm>
          <a:off x="4139952" y="4155581"/>
          <a:ext cx="387174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55576" y="4365104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Художественная (ХН)</a:t>
            </a:r>
            <a:br>
              <a:rPr lang="ru-RU" sz="1600" b="1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ВСЕГО: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ДООП — 42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Обучающихся — 658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391AFC2-4163-2D30-945F-D2C813145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07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Невостребованные программы</a:t>
            </a:r>
          </a:p>
        </p:txBody>
      </p:sp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476899"/>
              </p:ext>
            </p:extLst>
          </p:nvPr>
        </p:nvGraphicFramePr>
        <p:xfrm>
          <a:off x="539552" y="1556792"/>
          <a:ext cx="7601272" cy="820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6533" y="5949280"/>
            <a:ext cx="7595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C00000"/>
                </a:solidFill>
              </a:rPr>
              <a:t>!</a:t>
            </a:r>
            <a:r>
              <a:rPr lang="ru-RU" sz="1600" dirty="0"/>
              <a:t> ДООП со значением «0» в столбце «Количество активных договоров и записей» архивируем (или выясняем причину такого количества договоров и записей).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D4C4E29B-FEB6-6598-B493-6A8DF5FA9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1AC8230-56A1-1438-8818-BCE96A15F3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553" y="2377478"/>
            <a:ext cx="7632848" cy="357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979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6191" y="1484783"/>
            <a:ext cx="6172200" cy="257515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ИТОГИ АНКЕТИРОВАНИЯ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ДЕТЕЙ И РОДИТЕЛЕЙ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(ЗАКОННЫХ ПРЕДСТАВИТЕЛЕЙ)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В 2025 ГОДУ</a:t>
            </a:r>
            <a:endParaRPr lang="ru-RU" sz="4900" dirty="0">
              <a:solidFill>
                <a:srgbClr val="C00000"/>
              </a:solidFill>
            </a:endParaRP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9371"/>
            <a:ext cx="1296145" cy="116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57253AE6-9736-CB3C-058A-BD3DCE7A9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102" y="109371"/>
            <a:ext cx="8572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217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 Портрет потребителя. </a:t>
            </a:r>
            <a:br>
              <a:rPr lang="ru-RU" dirty="0"/>
            </a:br>
            <a:r>
              <a:rPr lang="ru-RU" dirty="0"/>
              <a:t>Социально-демографический портрет адресата ДОД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Целевая аудитория. Распределение по возрасту</a:t>
            </a:r>
          </a:p>
          <a:p>
            <a:pPr marL="0" indent="0">
              <a:buNone/>
            </a:pPr>
            <a:endParaRPr lang="ru-RU" sz="1400" dirty="0"/>
          </a:p>
        </p:txBody>
      </p:sp>
      <p:pic>
        <p:nvPicPr>
          <p:cNvPr id="19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889CCF16-7847-A1B0-1498-2786B90A6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4E15279-9510-FD46-D3C8-31CB7EB7CE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462635"/>
            <a:ext cx="7554494" cy="200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654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2. Портрет потребителя.</a:t>
            </a:r>
            <a:br>
              <a:rPr lang="ru-RU" dirty="0"/>
            </a:br>
            <a:r>
              <a:rPr lang="ru-RU" dirty="0"/>
              <a:t>Мотивация родителей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AD54576-D98E-747E-317D-E2C0AF24A14E}"/>
              </a:ext>
            </a:extLst>
          </p:cNvPr>
          <p:cNvSpPr/>
          <p:nvPr/>
        </p:nvSpPr>
        <p:spPr>
          <a:xfrm>
            <a:off x="4285838" y="1600200"/>
            <a:ext cx="3780000" cy="486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ru-RU" dirty="0"/>
              <a:t>Оценка условий ДОД родителями:</a:t>
            </a:r>
          </a:p>
          <a:p>
            <a:r>
              <a:rPr lang="ru-RU" sz="1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ТОП-5 наиболее важных условий в организации занятий ребенка: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От посещения учреждения у ребенка должны возникать чувства удовлетворения, радости, прекрасные воспоминания – </a:t>
            </a:r>
            <a:r>
              <a:rPr lang="ru-RU" sz="1200" b="1" dirty="0"/>
              <a:t>47%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Занятия не должны вызывать у ребенка сложности, создавать чрезмерные нагрузки </a:t>
            </a:r>
            <a:r>
              <a:rPr lang="ru-RU" sz="1200" b="1" dirty="0"/>
              <a:t>– 44%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Должен быть создан психологический комфорт во взаимоотношениях со сверстниками, преподавателями –  </a:t>
            </a:r>
            <a:r>
              <a:rPr lang="ru-RU" sz="1200" b="1" dirty="0"/>
              <a:t>38%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Должен быть удобный режим работы, удобное расписание занятий –  </a:t>
            </a:r>
            <a:r>
              <a:rPr lang="ru-RU" sz="1200" b="1" dirty="0"/>
              <a:t>36%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На занятиях должны быть обеспечены безопасные условия для жизни и здоровья ребенка – </a:t>
            </a:r>
            <a:r>
              <a:rPr lang="ru-RU" sz="1200" b="1" dirty="0"/>
              <a:t> 32%</a:t>
            </a:r>
          </a:p>
          <a:p>
            <a:r>
              <a:rPr lang="ru-RU" sz="1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ТОП-3 условий обучения, которые удовлетворительны для родителей: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Удобство территориального расположения организации (ребенку удобно добираться до места занятий) –  </a:t>
            </a:r>
            <a:r>
              <a:rPr lang="ru-RU" sz="1200" b="1" dirty="0"/>
              <a:t>57%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Качество преподавания – </a:t>
            </a:r>
            <a:r>
              <a:rPr lang="ru-RU" sz="1200" b="1" dirty="0"/>
              <a:t>50%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 Отношение педагогов к Вашему ребенку (насколько отношение является доброжелательным) – </a:t>
            </a:r>
            <a:r>
              <a:rPr lang="ru-RU" sz="1200" b="1" dirty="0"/>
              <a:t> 47%</a:t>
            </a:r>
          </a:p>
        </p:txBody>
      </p:sp>
      <p:pic>
        <p:nvPicPr>
          <p:cNvPr id="15" name="Picture 2" descr="F:\изображения\логобест.png">
            <a:extLst>
              <a:ext uri="{FF2B5EF4-FFF2-40B4-BE49-F238E27FC236}">
                <a16:creationId xmlns="" xmlns:a16="http://schemas.microsoft.com/office/drawing/2014/main" id="{23EEA2E5-5AE7-6809-F448-6A377E5A1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10" name="Объект 9">
                <a:extLst>
                  <a:ext uri="{FF2B5EF4-FFF2-40B4-BE49-F238E27FC236}">
                    <a16:creationId xmlns:a16="http://schemas.microsoft.com/office/drawing/2014/main" id="{FF6A2D97-A496-1488-4D62-678D9313B6CD}"/>
                  </a:ext>
                </a:extLst>
              </p:cNvPr>
              <p:cNvGraphicFramePr>
                <a:graphicFrameLocks noGrp="1"/>
              </p:cNvGraphicFramePr>
              <p:nvPr>
                <p:ph sz="quarter" idx="1"/>
                <p:extLst>
                  <p:ext uri="{D42A27DB-BD31-4B8C-83A1-F6EECF244321}">
                    <p14:modId xmlns:p14="http://schemas.microsoft.com/office/powerpoint/2010/main" val="4115195800"/>
                  </p:ext>
                </p:extLst>
              </p:nvPr>
            </p:nvGraphicFramePr>
            <p:xfrm>
              <a:off x="410999" y="1586575"/>
              <a:ext cx="3687599" cy="48736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10" name="Объект 9">
                <a:extLst>
                  <a:ext uri="{FF2B5EF4-FFF2-40B4-BE49-F238E27FC236}">
                    <a16:creationId xmlns:cx1="http://schemas.microsoft.com/office/drawing/2015/9/8/chartex" xmlns="" xmlns:a16="http://schemas.microsoft.com/office/drawing/2014/main" id="{FF6A2D97-A496-1488-4D62-678D9313B6C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999" y="1586575"/>
                <a:ext cx="3687599" cy="4873625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E0E9BEA1-F686-C764-ADBE-91F4631F7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777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A3BC13-770A-5D86-5A2A-26F75257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Портрет потребителя.</a:t>
            </a:r>
            <a:br>
              <a:rPr lang="ru-RU" dirty="0"/>
            </a:br>
            <a:r>
              <a:rPr lang="ru-RU" dirty="0"/>
              <a:t>Ожидание родителей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304BC6B4-74B3-D09F-0429-75A432A7A984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92120908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F:\изображения\логобест.png">
            <a:extLst>
              <a:ext uri="{FF2B5EF4-FFF2-40B4-BE49-F238E27FC236}">
                <a16:creationId xmlns="" xmlns:a16="http://schemas.microsoft.com/office/drawing/2014/main" id="{632A7C6D-50F5-B9DA-1D05-DC6C6AFEF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F03FDE99-9F83-B8DA-71C7-35C8D30C5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128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11C8D80-0D8A-370D-3B8B-24C67F9AB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A7943C-499B-57C0-632A-60050F8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3. Портрет потребителя.</a:t>
            </a:r>
            <a:br>
              <a:rPr lang="ru-RU" dirty="0"/>
            </a:br>
            <a:r>
              <a:rPr lang="ru-RU" dirty="0"/>
              <a:t>Ожидания родителей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93661A1A-ECC9-7E9F-4B9A-EB5B2876FB05}"/>
              </a:ext>
            </a:extLst>
          </p:cNvPr>
          <p:cNvSpPr/>
          <p:nvPr/>
        </p:nvSpPr>
        <p:spPr>
          <a:xfrm>
            <a:off x="4285838" y="1600200"/>
            <a:ext cx="3780000" cy="486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b="1" dirty="0"/>
              <a:t>Суждения родителей о корреляции дополнительных занятий детей со школьным образованием</a:t>
            </a:r>
            <a:endParaRPr lang="ru-RU" dirty="0"/>
          </a:p>
          <a:p>
            <a:pPr algn="ctr"/>
            <a:endParaRPr lang="ru-RU" b="1" dirty="0"/>
          </a:p>
        </p:txBody>
      </p:sp>
      <p:pic>
        <p:nvPicPr>
          <p:cNvPr id="15" name="Picture 2" descr="F:\изображения\логобест.png">
            <a:extLst>
              <a:ext uri="{FF2B5EF4-FFF2-40B4-BE49-F238E27FC236}">
                <a16:creationId xmlns="" xmlns:a16="http://schemas.microsoft.com/office/drawing/2014/main" id="{E3CD7024-E548-F31D-484A-2110FB562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11000" y="1600200"/>
            <a:ext cx="3780000" cy="486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b="1" dirty="0"/>
              <a:t>ТОП-3 условий, при которых родители готовы тратить больше ресурсов семьи на ДО</a:t>
            </a:r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7" name="Диаграмма 6"/>
              <p:cNvGraphicFramePr/>
              <p:nvPr>
                <p:extLst>
                  <p:ext uri="{D42A27DB-BD31-4B8C-83A1-F6EECF244321}">
                    <p14:modId xmlns:p14="http://schemas.microsoft.com/office/powerpoint/2010/main" val="3772232461"/>
                  </p:ext>
                </p:extLst>
              </p:nvPr>
            </p:nvGraphicFramePr>
            <p:xfrm>
              <a:off x="457200" y="2637692"/>
              <a:ext cx="3733800" cy="382250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7" name="Диаграмма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200" y="2637692"/>
                <a:ext cx="3733800" cy="382250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927420085"/>
              </p:ext>
            </p:extLst>
          </p:nvPr>
        </p:nvGraphicFramePr>
        <p:xfrm>
          <a:off x="4312910" y="2637692"/>
          <a:ext cx="3725856" cy="382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A8B1D80E-62A5-6D4E-D357-4B8E51792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573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5E69832-FF12-D9E9-E818-514581D8B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F7110F-212B-6548-D7C1-1B0BEE7A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Портрет потребителя. </a:t>
            </a:r>
            <a:br>
              <a:rPr lang="ru-RU" dirty="0"/>
            </a:br>
            <a:r>
              <a:rPr lang="ru-RU" dirty="0"/>
              <a:t>Оценка родителями роли цифровых технологий (ожидания)</a:t>
            </a:r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6" name="Объект 5">
                <a:extLst>
                  <a:ext uri="{FF2B5EF4-FFF2-40B4-BE49-F238E27FC236}">
                    <a16:creationId xmlns:a16="http://schemas.microsoft.com/office/drawing/2014/main" id="{8EA54480-CA5E-7D0D-3142-2E745FAB95C9}"/>
                  </a:ext>
                </a:extLst>
              </p:cNvPr>
              <p:cNvGraphicFramePr>
                <a:graphicFrameLocks noGrp="1"/>
              </p:cNvGraphicFramePr>
              <p:nvPr>
                <p:ph sz="quarter" idx="1"/>
                <p:extLst>
                  <p:ext uri="{D42A27DB-BD31-4B8C-83A1-F6EECF244321}">
                    <p14:modId xmlns:p14="http://schemas.microsoft.com/office/powerpoint/2010/main" val="3841002576"/>
                  </p:ext>
                </p:extLst>
              </p:nvPr>
            </p:nvGraphicFramePr>
            <p:xfrm>
              <a:off x="457200" y="1417638"/>
              <a:ext cx="3307404" cy="504256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Объект 5">
                <a:extLst>
                  <a:ext uri="{FF2B5EF4-FFF2-40B4-BE49-F238E27FC236}">
                    <a16:creationId xmlns:cx1="http://schemas.microsoft.com/office/drawing/2015/9/8/chartex" xmlns="" xmlns:a16="http://schemas.microsoft.com/office/drawing/2014/main" id="{8EA54480-CA5E-7D0D-3142-2E745FAB95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7200" y="1417638"/>
                <a:ext cx="3307404" cy="5042562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F69BE31-7C40-D158-478F-056A2C3B960B}"/>
              </a:ext>
            </a:extLst>
          </p:cNvPr>
          <p:cNvSpPr/>
          <p:nvPr/>
        </p:nvSpPr>
        <p:spPr>
          <a:xfrm>
            <a:off x="3851499" y="1417638"/>
            <a:ext cx="4249362" cy="5042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ru-RU" dirty="0">
                <a:solidFill>
                  <a:schemeClr val="tx2">
                    <a:lumMod val="50000"/>
                    <a:lumOff val="50000"/>
                  </a:schemeClr>
                </a:solidFill>
              </a:rPr>
              <a:t>Отношение к дистанционному обучению (ожидания по форме обучения)</a:t>
            </a:r>
          </a:p>
          <a:p>
            <a:endParaRPr lang="ru-RU" sz="1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Дистанционные занятия позволяют ребёнку экономить время – </a:t>
            </a:r>
            <a:r>
              <a:rPr lang="ru-RU" sz="1200" b="1" dirty="0"/>
              <a:t>13%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У ребёнка стало больше возможностей для самообразования–  </a:t>
            </a:r>
            <a:r>
              <a:rPr lang="ru-RU" sz="1200" b="1" dirty="0"/>
              <a:t>18%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У меня стало меньше возможностей участвовать в дополнительном образовании ребёнка –</a:t>
            </a:r>
            <a:r>
              <a:rPr lang="ru-RU" sz="1200" b="1" dirty="0"/>
              <a:t> 6%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 Качество дополнительных занятий в дистанционном формате снизилось, по сравнению с очной формой </a:t>
            </a:r>
            <a:r>
              <a:rPr lang="ru-RU" sz="1200" b="1" dirty="0"/>
              <a:t>–  15%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 Занятия в дистанционном формате проходят скорее формально – </a:t>
            </a:r>
            <a:r>
              <a:rPr lang="ru-RU" sz="1200" b="1" dirty="0"/>
              <a:t>18%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Дистанционный формат даёт возможность развивать у моего ребенка навыки самоорганизации и планирования своего времени – </a:t>
            </a:r>
            <a:r>
              <a:rPr lang="ru-RU" sz="1200" b="1" dirty="0"/>
              <a:t>8%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В дистанционном формате практически невозможно работать в команде – </a:t>
            </a:r>
            <a:r>
              <a:rPr lang="ru-RU" sz="1200" b="1" dirty="0"/>
              <a:t> 17%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 В дистанционном формате намного труднее заниматься данным видом деятельности – </a:t>
            </a:r>
            <a:r>
              <a:rPr lang="ru-RU" sz="1200" b="1" dirty="0"/>
              <a:t>20%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 У ребёнка появился дополнительный стимул для освоения новых технологий – </a:t>
            </a:r>
            <a:r>
              <a:rPr lang="ru-RU" sz="1200" b="1" dirty="0"/>
              <a:t>13%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Дистанционный формат дает ребёнку меньше возможностей для взаимодействия с педагогом – </a:t>
            </a:r>
            <a:r>
              <a:rPr lang="ru-RU" sz="1200" b="1" dirty="0"/>
              <a:t> 33%</a:t>
            </a:r>
          </a:p>
          <a:p>
            <a:endParaRPr lang="ru-RU" sz="1100" dirty="0"/>
          </a:p>
        </p:txBody>
      </p:sp>
      <p:pic>
        <p:nvPicPr>
          <p:cNvPr id="15" name="Picture 2" descr="F:\изображения\логобест.png">
            <a:extLst>
              <a:ext uri="{FF2B5EF4-FFF2-40B4-BE49-F238E27FC236}">
                <a16:creationId xmlns="" xmlns:a16="http://schemas.microsoft.com/office/drawing/2014/main" id="{B172752C-B94A-F3F4-E4DF-15EF5A6DE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17118FBD-42E4-5A9B-6F5E-B643B5126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266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E6E8EB9-2DB9-A5D5-8B16-77B394840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EECFF3-9712-6246-A23F-4DB46B850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 Портрет потребителя. </a:t>
            </a:r>
            <a:br>
              <a:rPr lang="ru-RU" dirty="0"/>
            </a:br>
            <a:r>
              <a:rPr lang="ru-RU" dirty="0"/>
              <a:t>Вовлеченность родителей (семьи) в выбор ДО и образовательный процесс</a:t>
            </a:r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6" name="Объект 5">
                <a:extLst>
                  <a:ext uri="{FF2B5EF4-FFF2-40B4-BE49-F238E27FC236}">
                    <a16:creationId xmlns:a16="http://schemas.microsoft.com/office/drawing/2014/main" id="{5557C0C9-7A7C-B123-E944-739EDD7058CA}"/>
                  </a:ext>
                </a:extLst>
              </p:cNvPr>
              <p:cNvGraphicFramePr>
                <a:graphicFrameLocks noGrp="1"/>
              </p:cNvGraphicFramePr>
              <p:nvPr>
                <p:ph sz="quarter" idx="1"/>
                <p:extLst>
                  <p:ext uri="{D42A27DB-BD31-4B8C-83A1-F6EECF244321}">
                    <p14:modId xmlns:p14="http://schemas.microsoft.com/office/powerpoint/2010/main" val="3586896373"/>
                  </p:ext>
                </p:extLst>
              </p:nvPr>
            </p:nvGraphicFramePr>
            <p:xfrm>
              <a:off x="457200" y="1600200"/>
              <a:ext cx="3307404" cy="5148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Объект 5">
                <a:extLst>
                  <a:ext uri="{FF2B5EF4-FFF2-40B4-BE49-F238E27FC236}">
                    <a16:creationId xmlns:cx1="http://schemas.microsoft.com/office/drawing/2015/9/8/chartex" xmlns="" xmlns:a16="http://schemas.microsoft.com/office/drawing/2014/main" id="{5557C0C9-7A7C-B123-E944-739EDD7058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7200" y="1600200"/>
                <a:ext cx="3307404" cy="51480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6FACF321-9780-43C9-E570-C413C9C85633}"/>
              </a:ext>
            </a:extLst>
          </p:cNvPr>
          <p:cNvSpPr/>
          <p:nvPr/>
        </p:nvSpPr>
        <p:spPr>
          <a:xfrm>
            <a:off x="3870861" y="1600199"/>
            <a:ext cx="4230000" cy="52051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ru-RU" dirty="0">
                <a:solidFill>
                  <a:schemeClr val="tx2">
                    <a:lumMod val="50000"/>
                    <a:lumOff val="50000"/>
                  </a:schemeClr>
                </a:solidFill>
              </a:rPr>
              <a:t>Вовлеченность родителей в образовательный процесс:</a:t>
            </a:r>
            <a:endParaRPr lang="ru-RU" sz="1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вместе с ребёнком разбирает задания – </a:t>
            </a:r>
            <a:r>
              <a:rPr lang="ru-RU" sz="1200" b="1" dirty="0"/>
              <a:t>52%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и ребенок совместно обсуждают перспективы участия ребёнка в учебных проектах и исследованиях – </a:t>
            </a:r>
            <a:r>
              <a:rPr lang="ru-RU" sz="1200" b="1" dirty="0"/>
              <a:t>26%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и ребенок обсуждают проблемы, связанные с дополнительными занятиями – </a:t>
            </a:r>
            <a:r>
              <a:rPr lang="ru-RU" sz="1200" b="1" dirty="0"/>
              <a:t>30%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контролирует, проверяет правильность выполнения заданий и проектов –  </a:t>
            </a:r>
            <a:r>
              <a:rPr lang="ru-RU" sz="1200" b="1" dirty="0"/>
              <a:t>31%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При возникновении проблем родитель всегда поддерживают ребёнка, помогает выработать вариант решения – </a:t>
            </a:r>
            <a:r>
              <a:rPr lang="ru-RU" sz="1200" b="1" dirty="0"/>
              <a:t> 44%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следит, чтобы ребенок регулярно участвовал(а) в занятиях, не пропускал(а) их – </a:t>
            </a:r>
            <a:r>
              <a:rPr lang="ru-RU" sz="1200" b="1" dirty="0"/>
              <a:t>32%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и ребенок обсуждают повседневные проблемы страны, общества –  </a:t>
            </a:r>
            <a:r>
              <a:rPr lang="ru-RU" sz="1200" b="1" dirty="0"/>
              <a:t>13%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 Родитель и ребенок говорят о прочитанных художественных произведениях, просмотренных фильмах –</a:t>
            </a:r>
            <a:r>
              <a:rPr lang="ru-RU" sz="1200" b="1" dirty="0"/>
              <a:t> 19%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и ребенок совместно выполняют работу по дому (уборка, приготовление пищи, и т.д.) –  </a:t>
            </a:r>
            <a:r>
              <a:rPr lang="ru-RU" sz="1200" b="1" dirty="0"/>
              <a:t>38%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и ребенок вместе играют в компьютерные, настольные игры – </a:t>
            </a:r>
            <a:r>
              <a:rPr lang="ru-RU" sz="1200" b="1" dirty="0"/>
              <a:t>17%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и ребенок гуляют вместе – </a:t>
            </a:r>
            <a:r>
              <a:rPr lang="ru-RU" sz="1200" b="1" dirty="0"/>
              <a:t>39%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/>
              <a:t>Родитель и ребёнок конфликтуют и ссорятся, им непросто общаться и взаимодействовать –  </a:t>
            </a:r>
            <a:r>
              <a:rPr lang="ru-RU" sz="1200" b="1" dirty="0"/>
              <a:t>2%</a:t>
            </a:r>
          </a:p>
          <a:p>
            <a:pPr marL="228600" indent="-228600">
              <a:buFont typeface="+mj-lt"/>
              <a:buAutoNum type="arabicPeriod"/>
            </a:pPr>
            <a:endParaRPr lang="ru-RU" sz="1100" dirty="0"/>
          </a:p>
        </p:txBody>
      </p:sp>
      <p:pic>
        <p:nvPicPr>
          <p:cNvPr id="15" name="Picture 2" descr="F:\изображения\логобест.png">
            <a:extLst>
              <a:ext uri="{FF2B5EF4-FFF2-40B4-BE49-F238E27FC236}">
                <a16:creationId xmlns="" xmlns:a16="http://schemas.microsoft.com/office/drawing/2014/main" id="{99824A85-5F63-07BA-1059-28F6375DB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E5A23D7D-91D2-7E90-4278-9BDB84E08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497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131D322D-2914-C4F7-F384-940494909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>
            <a:extLst>
              <a:ext uri="{FF2B5EF4-FFF2-40B4-BE49-F238E27FC236}">
                <a16:creationId xmlns="" xmlns:a16="http://schemas.microsoft.com/office/drawing/2014/main" id="{671BDB87-3634-BBBE-4B46-D21A2512E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41568" cy="1143000"/>
          </a:xfrm>
        </p:spPr>
        <p:txBody>
          <a:bodyPr/>
          <a:lstStyle/>
          <a:p>
            <a:r>
              <a:rPr lang="ru-RU" dirty="0"/>
              <a:t>5. Портрет потребителя. </a:t>
            </a:r>
            <a:br>
              <a:rPr lang="ru-RU" dirty="0"/>
            </a:br>
            <a:r>
              <a:rPr lang="ru-RU" dirty="0"/>
              <a:t>Трудности, с которыми сталкиваются родители</a:t>
            </a:r>
          </a:p>
        </p:txBody>
      </p:sp>
      <p:sp>
        <p:nvSpPr>
          <p:cNvPr id="14" name="Объект 13">
            <a:extLst>
              <a:ext uri="{FF2B5EF4-FFF2-40B4-BE49-F238E27FC236}">
                <a16:creationId xmlns="" xmlns:a16="http://schemas.microsoft.com/office/drawing/2014/main" id="{7669108E-5FF0-7F0E-1CB7-6CDB4874443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15656" y="1628800"/>
            <a:ext cx="3960000" cy="475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b="1" dirty="0"/>
              <a:t>Основные трудности, с которыми приходилось сталкиваться родителям при использовании сертификата ПФДО (социального сертификата)</a:t>
            </a:r>
          </a:p>
          <a:p>
            <a:pPr marL="0" indent="0" algn="ctr">
              <a:buNone/>
            </a:pPr>
            <a:endParaRPr lang="ru-RU" sz="1400" b="1" dirty="0"/>
          </a:p>
          <a:p>
            <a:pPr>
              <a:buFont typeface="+mj-lt"/>
              <a:buAutoNum type="arabicPeriod"/>
            </a:pPr>
            <a:r>
              <a:rPr lang="ru-RU" sz="1400" dirty="0">
                <a:highlight>
                  <a:srgbClr val="FFFF00"/>
                </a:highlight>
              </a:rPr>
              <a:t>Недостаточно информации о возможностях, которые дает сертификат  - </a:t>
            </a:r>
            <a:r>
              <a:rPr lang="ru-RU" sz="1400" b="1" dirty="0">
                <a:highlight>
                  <a:srgbClr val="FFFF00"/>
                </a:highlight>
              </a:rPr>
              <a:t>29%</a:t>
            </a:r>
          </a:p>
          <a:p>
            <a:pPr>
              <a:buFont typeface="+mj-lt"/>
              <a:buAutoNum type="arabicPeriod"/>
            </a:pPr>
            <a:r>
              <a:rPr lang="ru-RU" sz="1400" dirty="0"/>
              <a:t>Трудности при регистрации на портале персонифицированного финансирования дополнительного образования –  </a:t>
            </a:r>
            <a:r>
              <a:rPr lang="ru-RU" sz="1400" b="1" dirty="0"/>
              <a:t>4%</a:t>
            </a:r>
          </a:p>
          <a:p>
            <a:pPr>
              <a:buFont typeface="+mj-lt"/>
              <a:buAutoNum type="arabicPeriod"/>
            </a:pPr>
            <a:r>
              <a:rPr lang="ru-RU" sz="1400" dirty="0"/>
              <a:t>Ограниченность предложений услуг дополнительного образования по сертификату – </a:t>
            </a:r>
            <a:r>
              <a:rPr lang="ru-RU" sz="1400" b="1" dirty="0"/>
              <a:t>5% </a:t>
            </a:r>
          </a:p>
          <a:p>
            <a:pPr>
              <a:buFont typeface="+mj-lt"/>
              <a:buAutoNum type="arabicPeriod"/>
            </a:pPr>
            <a:r>
              <a:rPr lang="ru-RU" sz="1400" dirty="0"/>
              <a:t>Оплата по сертификату не полностью покрывает стоимость занятий, осуществляли родительскую доплату – </a:t>
            </a:r>
            <a:r>
              <a:rPr lang="ru-RU" sz="1400" b="1" dirty="0"/>
              <a:t>2%</a:t>
            </a:r>
          </a:p>
          <a:p>
            <a:pPr>
              <a:buFont typeface="+mj-lt"/>
              <a:buAutoNum type="arabicPeriod"/>
            </a:pPr>
            <a:r>
              <a:rPr lang="ru-RU" sz="1400" dirty="0"/>
              <a:t>Никаких трудностей не было,</a:t>
            </a:r>
            <a:br>
              <a:rPr lang="ru-RU" sz="1400" dirty="0"/>
            </a:br>
            <a:r>
              <a:rPr lang="ru-RU" sz="1400" dirty="0"/>
              <a:t>все понятно – </a:t>
            </a:r>
            <a:r>
              <a:rPr lang="ru-RU" sz="1400" b="1" dirty="0"/>
              <a:t>65%</a:t>
            </a:r>
          </a:p>
        </p:txBody>
      </p:sp>
      <p:sp>
        <p:nvSpPr>
          <p:cNvPr id="17" name="Объект 13">
            <a:extLst>
              <a:ext uri="{FF2B5EF4-FFF2-40B4-BE49-F238E27FC236}">
                <a16:creationId xmlns="" xmlns:a16="http://schemas.microsoft.com/office/drawing/2014/main" id="{5DAB2B82-BCA7-3BB2-B9CA-22B37B6FEDE3}"/>
              </a:ext>
            </a:extLst>
          </p:cNvPr>
          <p:cNvSpPr txBox="1">
            <a:spLocks/>
          </p:cNvSpPr>
          <p:nvPr/>
        </p:nvSpPr>
        <p:spPr>
          <a:xfrm>
            <a:off x="4515750" y="1628800"/>
            <a:ext cx="3960000" cy="475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/>
              <a:t>Сталкивались ли родители с ситуацией, когда бюджетные места в интересующем их кружке (секции, студии, клубе) закончились, и что им предлагали в этом случае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Сталкивались в начале учебного года </a:t>
            </a:r>
            <a:r>
              <a:rPr lang="ru-RU" sz="1400" b="1" dirty="0"/>
              <a:t>– 4%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Сталкивались – предложили другую бюджетную программу – </a:t>
            </a:r>
            <a:r>
              <a:rPr lang="ru-RU" sz="1400" b="1" dirty="0"/>
              <a:t>2%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Сталкивались – предложили учиться платно по этой программе – </a:t>
            </a:r>
            <a:r>
              <a:rPr lang="ru-RU" sz="1400" b="1" dirty="0"/>
              <a:t>2%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Сталкивались – предложили учиться по аналогичной программе платно – </a:t>
            </a:r>
            <a:r>
              <a:rPr lang="ru-RU" sz="1400" b="1" dirty="0"/>
              <a:t>1%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Сталкивались – ничего не предложили – </a:t>
            </a:r>
            <a:r>
              <a:rPr lang="ru-RU" sz="1400" b="1" dirty="0"/>
              <a:t>3%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Не сталкивались – </a:t>
            </a:r>
            <a:r>
              <a:rPr lang="ru-RU" sz="1400" b="1" dirty="0"/>
              <a:t>90%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Сталкивались, т.к. решили обучаться по программе не с начала учебного года – </a:t>
            </a:r>
            <a:r>
              <a:rPr lang="ru-RU" sz="1400" b="1" dirty="0"/>
              <a:t>2%</a:t>
            </a:r>
          </a:p>
        </p:txBody>
      </p:sp>
      <p:pic>
        <p:nvPicPr>
          <p:cNvPr id="24" name="Picture 2" descr="F:\изображения\логобест.png">
            <a:extLst>
              <a:ext uri="{FF2B5EF4-FFF2-40B4-BE49-F238E27FC236}">
                <a16:creationId xmlns="" xmlns:a16="http://schemas.microsoft.com/office/drawing/2014/main" id="{DB61AA0E-4EAA-2533-F775-C3EC6EA7A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9533379-EBB6-D55E-EC07-ADB45600C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6191" y="1484783"/>
            <a:ext cx="6172200" cy="362671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sz="4900" dirty="0" smtClean="0">
                <a:solidFill>
                  <a:srgbClr val="C00000"/>
                </a:solidFill>
              </a:rPr>
              <a:t>Итоги </a:t>
            </a:r>
            <a:br>
              <a:rPr lang="ru-RU" sz="4900" dirty="0" smtClean="0">
                <a:solidFill>
                  <a:srgbClr val="C00000"/>
                </a:solidFill>
              </a:rPr>
            </a:br>
            <a:r>
              <a:rPr lang="ru-RU" sz="4900" dirty="0" smtClean="0">
                <a:solidFill>
                  <a:srgbClr val="C00000"/>
                </a:solidFill>
              </a:rPr>
              <a:t>мониторинга </a:t>
            </a:r>
            <a:r>
              <a:rPr lang="ru-RU" sz="4900" dirty="0">
                <a:solidFill>
                  <a:srgbClr val="C00000"/>
                </a:solidFill>
              </a:rPr>
              <a:t>программ дополнительного образования детей</a:t>
            </a:r>
            <a:br>
              <a:rPr lang="ru-RU" sz="4900" dirty="0">
                <a:solidFill>
                  <a:srgbClr val="C00000"/>
                </a:solidFill>
              </a:rPr>
            </a:br>
            <a:endParaRPr lang="ru-RU" sz="49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356992"/>
            <a:ext cx="6172200" cy="3096344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9371"/>
            <a:ext cx="1296145" cy="116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57253AE6-9736-CB3C-058A-BD3DCE7A9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102" y="109371"/>
            <a:ext cx="8572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652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621325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5. Портрет потребителя. </a:t>
            </a:r>
            <a:br>
              <a:rPr lang="ru-RU" dirty="0"/>
            </a:br>
            <a:r>
              <a:rPr lang="ru-RU" dirty="0"/>
              <a:t>информированность родителей о проектах и государственных инициативах в сфере ДОД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48924435"/>
              </p:ext>
            </p:extLst>
          </p:nvPr>
        </p:nvGraphicFramePr>
        <p:xfrm>
          <a:off x="457200" y="1417638"/>
          <a:ext cx="7439891" cy="5306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F:\изображения\логобест.png">
            <a:extLst>
              <a:ext uri="{FF2B5EF4-FFF2-40B4-BE49-F238E27FC236}">
                <a16:creationId xmlns="" xmlns:a16="http://schemas.microsoft.com/office/drawing/2014/main" id="{FC35EEC9-139C-83B8-6E7D-7C5D247D6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74C56669-1E79-B148-4858-D00DA9F97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064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5019B9-B1D3-557F-AAE2-A091241B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6. Портрет потребителя. </a:t>
            </a:r>
            <a:br>
              <a:rPr lang="ru-RU" dirty="0"/>
            </a:br>
            <a:r>
              <a:rPr lang="ru-RU" dirty="0"/>
              <a:t>Оценка эффективности текущих программ ДОД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91287FF-EFD3-020B-2FD5-2879CE0D4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Качественные показатели: удовлетворенность родителей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4771" y="1998825"/>
            <a:ext cx="4172851" cy="465768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Согласны ли родители, что благодаря программе ПФДО возможности получения детьми качественного дополнительного образования существенно расширились?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30051" y="1998825"/>
            <a:ext cx="3960000" cy="46576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Как, по мнению родителей, в целом изменилась за последние 2-3 года ситуация в сфере ДОД в их городе (районе):</a:t>
            </a:r>
          </a:p>
          <a:p>
            <a:pPr algn="ctr"/>
            <a:endParaRPr lang="ru-RU" sz="1400" dirty="0"/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Выросло количество современных, новых программ – </a:t>
            </a:r>
            <a:r>
              <a:rPr lang="ru-RU" sz="1400" b="1" dirty="0"/>
              <a:t>12%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Занятия дополнительным образованием с финансовой точки зрения стали доступнее –</a:t>
            </a:r>
            <a:r>
              <a:rPr lang="ru-RU" sz="1400" b="1" dirty="0"/>
              <a:t> 3%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Нет подходящего ответа – </a:t>
            </a:r>
            <a:r>
              <a:rPr lang="ru-RU" sz="1400" b="1" dirty="0"/>
              <a:t>27%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Повысилась территориальная доступность дополнительного образования – </a:t>
            </a:r>
            <a:r>
              <a:rPr lang="ru-RU" sz="1400" b="1" dirty="0"/>
              <a:t>1%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Увеличилось разнообразие занятий дополнительным образованием – </a:t>
            </a:r>
            <a:r>
              <a:rPr lang="ru-RU" sz="1400" b="1" dirty="0"/>
              <a:t>40%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Улучшилось качество обучения, преподавания – </a:t>
            </a:r>
            <a:r>
              <a:rPr lang="ru-RU" sz="1400" b="1" dirty="0"/>
              <a:t>11%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Улучшилось состояние помещений для занятий – </a:t>
            </a:r>
            <a:r>
              <a:rPr lang="ru-RU" sz="1400" b="1" dirty="0"/>
              <a:t>6%</a:t>
            </a:r>
          </a:p>
          <a:p>
            <a:endParaRPr lang="ru-RU" sz="1400" b="1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564899441"/>
              </p:ext>
            </p:extLst>
          </p:nvPr>
        </p:nvGraphicFramePr>
        <p:xfrm>
          <a:off x="349857" y="2997642"/>
          <a:ext cx="4172851" cy="365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F:\изображения\логобест.png">
            <a:extLst>
              <a:ext uri="{FF2B5EF4-FFF2-40B4-BE49-F238E27FC236}">
                <a16:creationId xmlns="" xmlns:a16="http://schemas.microsoft.com/office/drawing/2014/main" id="{51CDD187-F0A3-21FE-681C-136290006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09EB1B6A-E157-A72B-0FA3-01BF04D79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941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5019B9-B1D3-557F-AAE2-A091241B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6. Портрет потребителя. </a:t>
            </a:r>
            <a:br>
              <a:rPr lang="ru-RU" dirty="0"/>
            </a:br>
            <a:r>
              <a:rPr lang="ru-RU" dirty="0"/>
              <a:t>Оценка эффективности текущих программ ДОД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91287FF-EFD3-020B-2FD5-2879CE0D4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Качественные показатели: вовлеченность родителей в обучение детей</a:t>
            </a:r>
            <a:endParaRPr lang="ru-RU" sz="1600" b="1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2708" y="2081952"/>
            <a:ext cx="3960000" cy="4752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С какими утверждениями о вовлеченности в образовательный процесс согласны родители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28216" y="2081952"/>
            <a:ext cx="3960000" cy="475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Соответствие программ ДО ожиданиям родителей (ТОП-5)</a:t>
            </a:r>
          </a:p>
          <a:p>
            <a:endParaRPr lang="ru-RU" sz="1400" dirty="0"/>
          </a:p>
          <a:p>
            <a:r>
              <a:rPr lang="ru-RU" sz="1200" b="1" dirty="0"/>
              <a:t>Благодаря занятиям в кружках (секциях, студиях, клубах) ребенок:</a:t>
            </a:r>
          </a:p>
          <a:p>
            <a:endParaRPr lang="ru-RU" sz="1200" b="1" dirty="0"/>
          </a:p>
          <a:p>
            <a:endParaRPr lang="ru-RU" sz="1200" b="1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36008573"/>
              </p:ext>
            </p:extLst>
          </p:nvPr>
        </p:nvGraphicFramePr>
        <p:xfrm>
          <a:off x="562708" y="2664070"/>
          <a:ext cx="3960000" cy="4088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838720965"/>
              </p:ext>
            </p:extLst>
          </p:nvPr>
        </p:nvGraphicFramePr>
        <p:xfrm>
          <a:off x="4726800" y="3299445"/>
          <a:ext cx="3960000" cy="3534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2" descr="F:\изображения\логобест.png">
            <a:extLst>
              <a:ext uri="{FF2B5EF4-FFF2-40B4-BE49-F238E27FC236}">
                <a16:creationId xmlns="" xmlns:a16="http://schemas.microsoft.com/office/drawing/2014/main" id="{C84A314A-C96E-4301-8D18-915CD6BF8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CDFA32BB-4179-555A-D5BA-DF262F434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159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11C8D80-0D8A-370D-3B8B-24C67F9AB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A7943C-499B-57C0-632A-60050F8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3. Портрет потребителя.</a:t>
            </a:r>
            <a:br>
              <a:rPr lang="ru-RU" dirty="0"/>
            </a:br>
            <a:r>
              <a:rPr lang="ru-RU" dirty="0"/>
              <a:t>Ожидания родителей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93661A1A-ECC9-7E9F-4B9A-EB5B2876FB05}"/>
              </a:ext>
            </a:extLst>
          </p:cNvPr>
          <p:cNvSpPr/>
          <p:nvPr/>
        </p:nvSpPr>
        <p:spPr>
          <a:xfrm>
            <a:off x="4285838" y="1600200"/>
            <a:ext cx="3780000" cy="486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Оценка успехов ребенка в кружке (секции, студии, клубе)</a:t>
            </a:r>
          </a:p>
          <a:p>
            <a:pPr algn="ctr"/>
            <a:endParaRPr lang="ru-RU" sz="1400" b="1" dirty="0"/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Является победителем (призёром) международных и всероссийских состязаний (олимпиад, конкурсов, соревнований) </a:t>
            </a:r>
            <a:r>
              <a:rPr lang="ru-RU" sz="1100" b="1" dirty="0"/>
              <a:t>– 9%.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Является победителем (призёром) состязаний регионального уровня (олимпиад, конкурсов, соревнований) – </a:t>
            </a:r>
            <a:r>
              <a:rPr lang="ru-RU" sz="1100" b="1" dirty="0"/>
              <a:t>13%.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Является победителем (призёром) состязаний (олимпиад, конкурсов, соревнований) на уровне города (района)  - </a:t>
            </a:r>
            <a:r>
              <a:rPr lang="ru-RU" sz="1100" b="1" dirty="0"/>
              <a:t>15%.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Является одним из лучших в своем коллективе (группе) в соответствующем виде деятельности, по оценкам (мнению) педагогов – </a:t>
            </a:r>
            <a:r>
              <a:rPr lang="ru-RU" sz="1100" b="1" dirty="0"/>
              <a:t>20%.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Демонстрирует средний уровень успешности в соответствующем виде деятельности в своем коллективе (группе), по оценкам (мнению) педагогов – </a:t>
            </a:r>
            <a:r>
              <a:rPr lang="ru-RU" sz="1100" b="1" dirty="0"/>
              <a:t>23%.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Не достиг пока заметного успеха в соответствующем виде деятельности в своем коллективе (группе), по оценкам (мнению) педагогов -  </a:t>
            </a:r>
            <a:r>
              <a:rPr lang="ru-RU" sz="1100" b="1" dirty="0"/>
              <a:t>6%.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В том виде деятельности, которым занимается мой ребёнок, не предусмотрена оценка достижений </a:t>
            </a:r>
            <a:r>
              <a:rPr lang="ru-RU" sz="1100" b="1" dirty="0"/>
              <a:t>– 15%.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100" dirty="0"/>
              <a:t>Затрудняюсь ответить –</a:t>
            </a:r>
            <a:r>
              <a:rPr lang="ru-RU" sz="1100" b="1" dirty="0"/>
              <a:t>25%.</a:t>
            </a:r>
          </a:p>
          <a:p>
            <a:r>
              <a:rPr lang="ru-RU" sz="1100" b="1" dirty="0"/>
              <a:t> </a:t>
            </a:r>
          </a:p>
        </p:txBody>
      </p:sp>
      <p:pic>
        <p:nvPicPr>
          <p:cNvPr id="15" name="Picture 2" descr="F:\изображения\логобест.png">
            <a:extLst>
              <a:ext uri="{FF2B5EF4-FFF2-40B4-BE49-F238E27FC236}">
                <a16:creationId xmlns="" xmlns:a16="http://schemas.microsoft.com/office/drawing/2014/main" id="{E3CD7024-E548-F31D-484A-2110FB562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8745" y="1600200"/>
            <a:ext cx="3675185" cy="486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Конверсия участий ребенка в конкурсных мероприятиях (как часто в 2024 году ребенок принимал участие в конкурсных мероприятиях) 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224786103"/>
              </p:ext>
            </p:extLst>
          </p:nvPr>
        </p:nvGraphicFramePr>
        <p:xfrm>
          <a:off x="457200" y="2828000"/>
          <a:ext cx="3736730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D5A6620B-023D-169D-7E3D-083E16D55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184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11C8D80-0D8A-370D-3B8B-24C67F9AB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A7943C-499B-57C0-632A-60050F8B4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146" y="26540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Востребованные каналы коммуникации. Использование навигатора ДОД как канала коммуникации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93661A1A-ECC9-7E9F-4B9A-EB5B2876FB05}"/>
              </a:ext>
            </a:extLst>
          </p:cNvPr>
          <p:cNvSpPr/>
          <p:nvPr/>
        </p:nvSpPr>
        <p:spPr>
          <a:xfrm>
            <a:off x="4322784" y="1590964"/>
            <a:ext cx="3780000" cy="486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Утверждения, характеризующие использование навигатора дополнительного образования (по мнению родителей)</a:t>
            </a:r>
          </a:p>
          <a:p>
            <a:endParaRPr lang="ru-RU" sz="1400" b="1" dirty="0"/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rgbClr val="C00000"/>
                </a:solidFill>
              </a:rPr>
              <a:t>Я не знал(а) о навигаторе дополнительного образования Владимирской</a:t>
            </a:r>
            <a:br>
              <a:rPr lang="ru-RU" sz="1200" dirty="0">
                <a:solidFill>
                  <a:srgbClr val="C00000"/>
                </a:solidFill>
              </a:rPr>
            </a:br>
            <a:r>
              <a:rPr lang="ru-RU" sz="1200" dirty="0">
                <a:solidFill>
                  <a:srgbClr val="C00000"/>
                </a:solidFill>
              </a:rPr>
              <a:t>области – </a:t>
            </a:r>
            <a:r>
              <a:rPr lang="ru-RU" sz="1200" b="1" dirty="0">
                <a:solidFill>
                  <a:srgbClr val="C00000"/>
                </a:solidFill>
              </a:rPr>
              <a:t>60%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/>
              <a:t>Навигатор значительно упростил поиск кружка (секции, студии) для моего ребёнка – </a:t>
            </a:r>
            <a:r>
              <a:rPr lang="ru-RU" sz="1200" b="1" dirty="0"/>
              <a:t>19%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/>
              <a:t>В навигаторе легко найти нужную информацию о дополнительных занятиях, которые нас интересуют – </a:t>
            </a:r>
            <a:r>
              <a:rPr lang="ru-RU" sz="1200" b="1" dirty="0"/>
              <a:t> 15%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/>
              <a:t>В навигаторе представлены не все организации, которые есть в нашем городе/районе –  </a:t>
            </a:r>
            <a:r>
              <a:rPr lang="ru-RU" sz="1200" b="1" dirty="0"/>
              <a:t>5%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/>
              <a:t>В навигаторе отсутствуют предложения частных организаций –</a:t>
            </a:r>
            <a:r>
              <a:rPr lang="ru-RU" sz="1200" b="1" dirty="0"/>
              <a:t> 2%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/>
              <a:t>В навигаторе представлены не все программы дополнительного образования, которые реализуются в регионе –  </a:t>
            </a:r>
            <a:r>
              <a:rPr lang="ru-RU" sz="1200" b="1" dirty="0"/>
              <a:t>4%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/>
              <a:t>Я не нашёл(а) в навигаторе тех программ дополнительного образования, которые нас могли бы заинтересовать –</a:t>
            </a:r>
            <a:r>
              <a:rPr lang="ru-RU" sz="1200" b="1" dirty="0"/>
              <a:t> 5%</a:t>
            </a:r>
          </a:p>
          <a:p>
            <a:endParaRPr lang="ru-RU" sz="1200" b="1" dirty="0"/>
          </a:p>
        </p:txBody>
      </p:sp>
      <p:pic>
        <p:nvPicPr>
          <p:cNvPr id="15" name="Picture 2" descr="F:\изображения\логобест.png">
            <a:extLst>
              <a:ext uri="{FF2B5EF4-FFF2-40B4-BE49-F238E27FC236}">
                <a16:creationId xmlns="" xmlns:a16="http://schemas.microsoft.com/office/drawing/2014/main" id="{E3CD7024-E548-F31D-484A-2110FB562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40" y="839175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7" name="Диаграмма 6"/>
              <p:cNvGraphicFramePr/>
              <p:nvPr>
                <p:extLst>
                  <p:ext uri="{D42A27DB-BD31-4B8C-83A1-F6EECF244321}">
                    <p14:modId xmlns:p14="http://schemas.microsoft.com/office/powerpoint/2010/main" val="2313072502"/>
                  </p:ext>
                </p:extLst>
              </p:nvPr>
            </p:nvGraphicFramePr>
            <p:xfrm>
              <a:off x="494146" y="2628456"/>
              <a:ext cx="3733800" cy="382250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7" name="Диаграмма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4146" y="2628456"/>
                <a:ext cx="3733800" cy="3822508"/>
              </a:xfrm>
              <a:prstGeom prst="rect">
                <a:avLst/>
              </a:prstGeom>
            </p:spPr>
          </p:pic>
        </mc:Fallback>
      </mc:AlternateContent>
      <p:sp>
        <p:nvSpPr>
          <p:cNvPr id="3" name="Прямоугольник 2"/>
          <p:cNvSpPr/>
          <p:nvPr/>
        </p:nvSpPr>
        <p:spPr>
          <a:xfrm>
            <a:off x="447946" y="1590964"/>
            <a:ext cx="3780000" cy="486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Информацию из каких источников используют родители при выборе организации в сфере ДОД и(или) кружка (секции, студии, клуба)?</a:t>
            </a:r>
          </a:p>
          <a:p>
            <a:pPr algn="ctr"/>
            <a:r>
              <a:rPr lang="ru-RU" sz="14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ТОП-5 источников:</a:t>
            </a:r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11" name="Диаграмма 10"/>
              <p:cNvGraphicFramePr/>
              <p:nvPr>
                <p:extLst>
                  <p:ext uri="{D42A27DB-BD31-4B8C-83A1-F6EECF244321}">
                    <p14:modId xmlns:p14="http://schemas.microsoft.com/office/powerpoint/2010/main" val="435879738"/>
                  </p:ext>
                </p:extLst>
              </p:nvPr>
            </p:nvGraphicFramePr>
            <p:xfrm>
              <a:off x="447946" y="2628457"/>
              <a:ext cx="3780000" cy="382250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>
          <p:pic>
            <p:nvPicPr>
              <p:cNvPr id="11" name="Диаграмма 10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7946" y="2628457"/>
                <a:ext cx="3780000" cy="3822508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89D24C58-37B9-96AA-EF0A-24C675FDE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318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1. Летний отдых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Востребованные виды летнего отдыха детей в 2024 г.: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9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61076466"/>
              </p:ext>
            </p:extLst>
          </p:nvPr>
        </p:nvGraphicFramePr>
        <p:xfrm>
          <a:off x="553916" y="2189285"/>
          <a:ext cx="7535008" cy="4404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F:\изображения\логобест.png">
            <a:extLst>
              <a:ext uri="{FF2B5EF4-FFF2-40B4-BE49-F238E27FC236}">
                <a16:creationId xmlns="" xmlns:a16="http://schemas.microsoft.com/office/drawing/2014/main" id="{88B818E4-CE21-EEB9-E14A-0D140F25F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40" y="839175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FC3AD67E-1BBC-AFDB-C79A-89EFFE2F4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915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2. Летний отдых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0291" y="1591407"/>
            <a:ext cx="3675600" cy="511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Типы развивающей деятельности, выбираемые родителями для своих детей во время летних каникул в 2024 г.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31323" y="1591407"/>
            <a:ext cx="3675600" cy="511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400" b="1" dirty="0"/>
              <a:t>Проблемы, с которыми сталкивались родители при планировании летних каникул ребенка в 2024 г.</a:t>
            </a:r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10" name="Диаграмма 9"/>
              <p:cNvGraphicFramePr/>
              <p:nvPr>
                <p:extLst>
                  <p:ext uri="{D42A27DB-BD31-4B8C-83A1-F6EECF244321}">
                    <p14:modId xmlns:p14="http://schemas.microsoft.com/office/powerpoint/2010/main" val="2018941721"/>
                  </p:ext>
                </p:extLst>
              </p:nvPr>
            </p:nvGraphicFramePr>
            <p:xfrm>
              <a:off x="580291" y="2273761"/>
              <a:ext cx="3675600" cy="44296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10" name="Диаграмма 9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0291" y="2273761"/>
                <a:ext cx="3675600" cy="4429646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547590589"/>
              </p:ext>
            </p:extLst>
          </p:nvPr>
        </p:nvGraphicFramePr>
        <p:xfrm>
          <a:off x="4503875" y="2273761"/>
          <a:ext cx="3603048" cy="4429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2" descr="F:\изображения\логобест.png">
            <a:extLst>
              <a:ext uri="{FF2B5EF4-FFF2-40B4-BE49-F238E27FC236}">
                <a16:creationId xmlns="" xmlns:a16="http://schemas.microsoft.com/office/drawing/2014/main" id="{B4C18FC1-D7C8-75C6-42FD-804473511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40" y="839175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38A1345B-869C-98FF-8E5E-08517A68C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027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9F6BB2-BE6B-B7BA-154B-BA020409F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8127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rgbClr val="C00000"/>
                </a:solidFill>
              </a:rPr>
              <a:t>Практическая часть: работа рабочей группы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Задача: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Разработка </a:t>
            </a:r>
            <a:r>
              <a:rPr lang="ru-RU" b="1" dirty="0">
                <a:solidFill>
                  <a:srgbClr val="C00000"/>
                </a:solidFill>
              </a:rPr>
              <a:t>перспективного ПЛАНА развития муниципальной системы </a:t>
            </a:r>
            <a:r>
              <a:rPr lang="ru-RU" b="1" dirty="0" smtClean="0">
                <a:solidFill>
                  <a:srgbClr val="C00000"/>
                </a:solidFill>
              </a:rPr>
              <a:t>дополнительного образования на период 2025 -2027 годы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F:\изображения\логобест.png">
            <a:extLst>
              <a:ext uri="{FF2B5EF4-FFF2-40B4-BE49-F238E27FC236}">
                <a16:creationId xmlns="" xmlns:a16="http://schemas.microsoft.com/office/drawing/2014/main" id="{78D77091-AA53-BB2C-246A-2EC1C8FA4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40" y="839175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F49812F2-A856-D1E8-3A9F-4324909BE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82549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583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9F6BB2-BE6B-B7BA-154B-BA020409F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758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ПЛАН </a:t>
            </a:r>
            <a:r>
              <a:rPr lang="ru-RU" sz="2400" b="1" dirty="0">
                <a:solidFill>
                  <a:srgbClr val="C00000"/>
                </a:solidFill>
              </a:rPr>
              <a:t>развития муниципальной системы </a:t>
            </a:r>
            <a:r>
              <a:rPr lang="ru-RU" sz="2400" b="1" dirty="0" smtClean="0">
                <a:solidFill>
                  <a:srgbClr val="C00000"/>
                </a:solidFill>
              </a:rPr>
              <a:t>дополнительного образования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на период 2025 -2027 годы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F:\изображения\логобест.png">
            <a:extLst>
              <a:ext uri="{FF2B5EF4-FFF2-40B4-BE49-F238E27FC236}">
                <a16:creationId xmlns="" xmlns:a16="http://schemas.microsoft.com/office/drawing/2014/main" id="{78D77091-AA53-BB2C-246A-2EC1C8FA4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40" y="839175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F49812F2-A856-D1E8-3A9F-4324909BE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pPr marL="0" indent="0" algn="ctr">
              <a:buNone/>
            </a:pPr>
            <a:r>
              <a:rPr lang="ru-RU" dirty="0" smtClean="0"/>
              <a:t>СТРУКТУРА ПЛАНА:</a:t>
            </a:r>
            <a:endParaRPr lang="ru-RU" dirty="0"/>
          </a:p>
          <a:p>
            <a:r>
              <a:rPr lang="ru-RU" sz="1900" b="1" dirty="0"/>
              <a:t>Повышение удовлетворенности потребителей качеством дополнительного </a:t>
            </a:r>
            <a:r>
              <a:rPr lang="ru-RU" sz="1900" b="1" dirty="0" smtClean="0"/>
              <a:t>образования</a:t>
            </a:r>
          </a:p>
          <a:p>
            <a:r>
              <a:rPr lang="ru-RU" sz="1900" b="1" dirty="0"/>
              <a:t>Увеличение охвата детей программами дополнительного образования в рамках персонифицированного </a:t>
            </a:r>
            <a:r>
              <a:rPr lang="ru-RU" sz="1900" b="1" dirty="0" smtClean="0"/>
              <a:t>финансирования</a:t>
            </a:r>
          </a:p>
          <a:p>
            <a:r>
              <a:rPr lang="ru-RU" sz="1900" b="1" dirty="0"/>
              <a:t>Повышение профессиональной компетентности управленческих и педагогических кадров системы дополнительного </a:t>
            </a:r>
            <a:r>
              <a:rPr lang="ru-RU" sz="1900" b="1" dirty="0" smtClean="0"/>
              <a:t>образования</a:t>
            </a:r>
          </a:p>
          <a:p>
            <a:r>
              <a:rPr lang="ru-RU" sz="1900" b="1" dirty="0"/>
              <a:t>Развитие сетевого взаимодействия при реализации программ дополнительного </a:t>
            </a:r>
            <a:r>
              <a:rPr lang="ru-RU" sz="1900" b="1" dirty="0" smtClean="0"/>
              <a:t>образования</a:t>
            </a:r>
          </a:p>
          <a:p>
            <a:r>
              <a:rPr lang="ru-RU" sz="1900" b="1" dirty="0"/>
              <a:t>Формирование осознанного и позитивного отношения родительской общественности к системе дополнительного образования как к качественному и эффективному инструменту самоопределения ребёнка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625843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1760" y="1274496"/>
            <a:ext cx="5736664" cy="414789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>КРУГЛЫЙ СТОЛ</a:t>
            </a:r>
            <a:br>
              <a:rPr lang="ru-RU" sz="4800" dirty="0" smtClean="0"/>
            </a:br>
            <a:r>
              <a:rPr lang="ru-RU" sz="4400" dirty="0" smtClean="0">
                <a:solidFill>
                  <a:srgbClr val="FF0000"/>
                </a:solidFill>
              </a:rPr>
              <a:t>Дополнительное образование детей: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итоги и перспективы развития</a:t>
            </a:r>
            <a:r>
              <a:rPr lang="ru-RU" sz="4400" dirty="0">
                <a:solidFill>
                  <a:srgbClr val="FF0000"/>
                </a:solidFill>
              </a:rPr>
              <a:t/>
            </a:r>
            <a:br>
              <a:rPr lang="ru-RU" sz="4400" dirty="0">
                <a:solidFill>
                  <a:srgbClr val="FF0000"/>
                </a:solidFill>
              </a:rPr>
            </a:b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356992"/>
            <a:ext cx="6172200" cy="3096344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sz="2000" dirty="0" smtClean="0"/>
              <a:t>17 </a:t>
            </a:r>
            <a:r>
              <a:rPr lang="ru-RU" sz="2000" dirty="0"/>
              <a:t>апреля 2025  года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9371"/>
            <a:ext cx="1296145" cy="116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57253AE6-9736-CB3C-058A-BD3DCE7A9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102" y="109371"/>
            <a:ext cx="8572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89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Полный спектр активных программ</a:t>
            </a:r>
            <a:br>
              <a:rPr lang="ru-RU" dirty="0"/>
            </a:br>
            <a:r>
              <a:rPr lang="ru-RU" dirty="0"/>
              <a:t>на портале-навигаторе </a:t>
            </a:r>
            <a:r>
              <a:rPr lang="ru-RU" b="1" dirty="0"/>
              <a:t>33.pfdo.ru</a:t>
            </a:r>
          </a:p>
        </p:txBody>
      </p:sp>
      <p:graphicFrame>
        <p:nvGraphicFramePr>
          <p:cNvPr id="37" name="Объект 3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25812678"/>
              </p:ext>
            </p:extLst>
          </p:nvPr>
        </p:nvGraphicFramePr>
        <p:xfrm>
          <a:off x="467544" y="3514724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8" name="Объект 3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24969808"/>
              </p:ext>
            </p:extLst>
          </p:nvPr>
        </p:nvGraphicFramePr>
        <p:xfrm>
          <a:off x="4411694" y="3499098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Схема 32"/>
          <p:cNvGraphicFramePr/>
          <p:nvPr>
            <p:extLst>
              <p:ext uri="{D42A27DB-BD31-4B8C-83A1-F6EECF244321}">
                <p14:modId xmlns:p14="http://schemas.microsoft.com/office/powerpoint/2010/main" val="53204541"/>
              </p:ext>
            </p:extLst>
          </p:nvPr>
        </p:nvGraphicFramePr>
        <p:xfrm>
          <a:off x="467544" y="1412776"/>
          <a:ext cx="7908662" cy="207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B3C947D-48EE-5C53-F6DC-29C132B12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09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41568" cy="1143000"/>
          </a:xfrm>
        </p:spPr>
        <p:txBody>
          <a:bodyPr/>
          <a:lstStyle/>
          <a:p>
            <a:r>
              <a:rPr lang="ru-RU" dirty="0"/>
              <a:t>Модель доступности дополнительного образования детей с ОВЗ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2592000" cy="259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b="1" dirty="0"/>
              <a:t>2024 год</a:t>
            </a:r>
          </a:p>
          <a:p>
            <a:pPr marL="0" indent="0">
              <a:buNone/>
            </a:pPr>
            <a:r>
              <a:rPr lang="ru-RU" sz="1200" b="1" dirty="0"/>
              <a:t>70</a:t>
            </a:r>
            <a:r>
              <a:rPr lang="ru-RU" sz="1200" dirty="0"/>
              <a:t> </a:t>
            </a:r>
            <a:r>
              <a:rPr lang="ru-RU" sz="1200" b="1" dirty="0"/>
              <a:t>человек</a:t>
            </a:r>
            <a:r>
              <a:rPr lang="ru-RU" sz="1200" dirty="0"/>
              <a:t> (различные нозологические группы) и </a:t>
            </a:r>
            <a:r>
              <a:rPr lang="ru-RU" sz="1200" b="1" dirty="0"/>
              <a:t>12</a:t>
            </a:r>
            <a:r>
              <a:rPr lang="ru-RU" sz="1200" dirty="0"/>
              <a:t> </a:t>
            </a:r>
            <a:r>
              <a:rPr lang="ru-RU" sz="1200" b="1" dirty="0"/>
              <a:t>программ</a:t>
            </a:r>
            <a:r>
              <a:rPr lang="ru-RU" sz="1200" dirty="0"/>
              <a:t>:</a:t>
            </a:r>
          </a:p>
          <a:p>
            <a:r>
              <a:rPr lang="ru-RU" sz="1200" dirty="0"/>
              <a:t>СОШ – 2 ДООП, 20 чел. </a:t>
            </a:r>
          </a:p>
          <a:p>
            <a:r>
              <a:rPr lang="ru-RU" sz="1200" dirty="0"/>
              <a:t>ДОУ - 4 ДООП, 42 чел. </a:t>
            </a:r>
          </a:p>
          <a:p>
            <a:r>
              <a:rPr lang="ru-RU" sz="1200" dirty="0"/>
              <a:t>УДОД - 6 ДООП, 8 чел. </a:t>
            </a:r>
          </a:p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endParaRPr lang="ru-RU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275856" y="16288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</a:p>
        </p:txBody>
      </p:sp>
      <p:sp>
        <p:nvSpPr>
          <p:cNvPr id="17" name="Объект 13"/>
          <p:cNvSpPr txBox="1">
            <a:spLocks/>
          </p:cNvSpPr>
          <p:nvPr/>
        </p:nvSpPr>
        <p:spPr>
          <a:xfrm>
            <a:off x="3142130" y="1628800"/>
            <a:ext cx="2592000" cy="259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/>
              <a:t>Распределение ДООП по направленностям</a:t>
            </a:r>
          </a:p>
          <a:p>
            <a:endParaRPr lang="ru-RU" sz="1200" dirty="0"/>
          </a:p>
        </p:txBody>
      </p:sp>
      <p:sp>
        <p:nvSpPr>
          <p:cNvPr id="18" name="Объект 13"/>
          <p:cNvSpPr txBox="1">
            <a:spLocks/>
          </p:cNvSpPr>
          <p:nvPr/>
        </p:nvSpPr>
        <p:spPr>
          <a:xfrm>
            <a:off x="5868144" y="1628800"/>
            <a:ext cx="2592000" cy="2592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/>
              <a:t>Востребованность ДООП</a:t>
            </a:r>
            <a:br>
              <a:rPr lang="ru-RU" sz="1400" b="1" dirty="0"/>
            </a:br>
            <a:r>
              <a:rPr lang="ru-RU" sz="1400" b="1" dirty="0"/>
              <a:t>(распределение зачислений по поставщикам)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4240767328"/>
              </p:ext>
            </p:extLst>
          </p:nvPr>
        </p:nvGraphicFramePr>
        <p:xfrm>
          <a:off x="3178130" y="1917112"/>
          <a:ext cx="25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1470948907"/>
              </p:ext>
            </p:extLst>
          </p:nvPr>
        </p:nvGraphicFramePr>
        <p:xfrm>
          <a:off x="5940144" y="1628800"/>
          <a:ext cx="25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>
            <a:spLocks/>
          </p:cNvSpPr>
          <p:nvPr/>
        </p:nvSpPr>
        <p:spPr>
          <a:xfrm>
            <a:off x="400510" y="4437112"/>
            <a:ext cx="8075240" cy="2160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Востребованность по направленностям (кол.-во зачислений)</a:t>
            </a: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2049461186"/>
              </p:ext>
            </p:extLst>
          </p:nvPr>
        </p:nvGraphicFramePr>
        <p:xfrm>
          <a:off x="415656" y="4772025"/>
          <a:ext cx="8060094" cy="1897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23E465A-32B8-C336-A06C-8A3A1828E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60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Зачисления на программы в рамках значимых проектов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1791129"/>
              </p:ext>
            </p:extLst>
          </p:nvPr>
        </p:nvGraphicFramePr>
        <p:xfrm>
          <a:off x="611560" y="1700808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F34C293C-3344-5F17-8567-36554F536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65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>Модель дистанционного обучения по дополнительным общеобразовательным программам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ru-RU" dirty="0"/>
              <a:t>Дистанционная – 	4 ДООП и 81 обучающихся.</a:t>
            </a:r>
          </a:p>
        </p:txBody>
      </p:sp>
      <p:pic>
        <p:nvPicPr>
          <p:cNvPr id="11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727677"/>
              </p:ext>
            </p:extLst>
          </p:nvPr>
        </p:nvGraphicFramePr>
        <p:xfrm>
          <a:off x="552450" y="2785517"/>
          <a:ext cx="7626474" cy="1138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77C8E44-E0E0-8706-E888-246BCD900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39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Сертифицированные программы и конкурентная среда в сфере ДОД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0894207"/>
              </p:ext>
            </p:extLst>
          </p:nvPr>
        </p:nvGraphicFramePr>
        <p:xfrm>
          <a:off x="539552" y="1556792"/>
          <a:ext cx="7601272" cy="820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39552" y="2603147"/>
            <a:ext cx="3708000" cy="3348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707904" y="263691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427378" y="2598772"/>
            <a:ext cx="3708000" cy="334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4037524270"/>
              </p:ext>
            </p:extLst>
          </p:nvPr>
        </p:nvGraphicFramePr>
        <p:xfrm>
          <a:off x="611560" y="2598772"/>
          <a:ext cx="3635992" cy="326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906195989"/>
              </p:ext>
            </p:extLst>
          </p:nvPr>
        </p:nvGraphicFramePr>
        <p:xfrm>
          <a:off x="4427378" y="2603147"/>
          <a:ext cx="3708000" cy="33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FE234271-34CB-9AB5-F0FF-32758018E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4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Востребованные программы по направленностям (ЕН и СГН)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1483181"/>
            <a:ext cx="7560000" cy="25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67544" y="4155581"/>
            <a:ext cx="7560000" cy="252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1850036921"/>
              </p:ext>
            </p:extLst>
          </p:nvPr>
        </p:nvGraphicFramePr>
        <p:xfrm>
          <a:off x="4139952" y="1493462"/>
          <a:ext cx="3887592" cy="249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5576" y="1772816"/>
            <a:ext cx="280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Естественнонаучная (ЕН) </a:t>
            </a:r>
          </a:p>
          <a:p>
            <a:endParaRPr lang="ru-RU" sz="1600" dirty="0"/>
          </a:p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ВСЕГО: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ДООП — </a:t>
            </a:r>
            <a:r>
              <a:rPr lang="ru-RU" sz="1600" b="1" dirty="0"/>
              <a:t>11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Обучающихся — </a:t>
            </a:r>
            <a:r>
              <a:rPr lang="ru-RU" sz="1600" b="1" dirty="0"/>
              <a:t>200</a:t>
            </a: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575469587"/>
              </p:ext>
            </p:extLst>
          </p:nvPr>
        </p:nvGraphicFramePr>
        <p:xfrm>
          <a:off x="4139952" y="4155581"/>
          <a:ext cx="387174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55576" y="4365104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Социально-гуманитарная (СГН)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ВСЕГО: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ДООП — </a:t>
            </a:r>
            <a:r>
              <a:rPr lang="ru-RU" sz="1600" b="1" dirty="0"/>
              <a:t>27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Обучающихся — </a:t>
            </a:r>
            <a:r>
              <a:rPr lang="ru-RU" sz="1600" b="1" dirty="0"/>
              <a:t>747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F4D0A79-392E-8972-6796-51E46EFA7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99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Востребованные программы по направленностям (ТН и ТКН)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694" y="848411"/>
            <a:ext cx="729025" cy="6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1483181"/>
            <a:ext cx="7560000" cy="25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67544" y="4155581"/>
            <a:ext cx="7560000" cy="252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3062978955"/>
              </p:ext>
            </p:extLst>
          </p:nvPr>
        </p:nvGraphicFramePr>
        <p:xfrm>
          <a:off x="4139952" y="1493462"/>
          <a:ext cx="3887592" cy="249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5576" y="1772816"/>
            <a:ext cx="3312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Техническая (ТН) </a:t>
            </a:r>
          </a:p>
          <a:p>
            <a:endParaRPr lang="ru-RU" sz="1600" dirty="0"/>
          </a:p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ВСЕГО: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ДООП — 15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Обучающихся — 177</a:t>
            </a: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1963109683"/>
              </p:ext>
            </p:extLst>
          </p:nvPr>
        </p:nvGraphicFramePr>
        <p:xfrm>
          <a:off x="4139952" y="4155581"/>
          <a:ext cx="387174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55576" y="4365104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Туристско-краеведческая (ТКН)</a:t>
            </a:r>
            <a:br>
              <a:rPr lang="ru-RU" sz="1600" b="1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ВСЕГО: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ДООП — 14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Обучающихся — 220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5F46CE7-04FA-C167-2CCB-18BB0A4E3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00" y="89653"/>
            <a:ext cx="583100" cy="73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964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3128</TotalTime>
  <Words>1492</Words>
  <Application>Microsoft Office PowerPoint</Application>
  <PresentationFormat>Экран (4:3)</PresentationFormat>
  <Paragraphs>237</Paragraphs>
  <Slides>29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Эркер</vt:lpstr>
      <vt:lpstr>       КРУГЛЫЙ СТОЛ Дополнительное образование детей: итоги и перспективы развития </vt:lpstr>
      <vt:lpstr>    Итоги  мониторинга программ дополнительного образования детей </vt:lpstr>
      <vt:lpstr>Полный спектр активных программ на портале-навигаторе 33.pfdo.ru</vt:lpstr>
      <vt:lpstr>Модель доступности дополнительного образования детей с ОВЗ</vt:lpstr>
      <vt:lpstr>Зачисления на программы в рамках значимых проектов</vt:lpstr>
      <vt:lpstr>Модель дистанционного обучения по дополнительным общеобразовательным программам</vt:lpstr>
      <vt:lpstr>Сертифицированные программы и конкурентная среда в сфере ДОД</vt:lpstr>
      <vt:lpstr>Востребованные программы по направленностям (ЕН и СГН)</vt:lpstr>
      <vt:lpstr>Востребованные программы по направленностям (ТН и ТКН)</vt:lpstr>
      <vt:lpstr>Востребованные программы по направленностям (ФСН и ХН)</vt:lpstr>
      <vt:lpstr>Невостребованные программы</vt:lpstr>
      <vt:lpstr>ИТОГИ АНКЕТИРОВАНИЯ  ДЕТЕЙ И РОДИТЕЛЕЙ  (ЗАКОННЫХ ПРЕДСТАВИТЕЛЕЙ)  В 2025 ГОДУ</vt:lpstr>
      <vt:lpstr>1. Портрет потребителя.  Социально-демографический портрет адресата ДОД</vt:lpstr>
      <vt:lpstr>2. Портрет потребителя. Мотивация родителей</vt:lpstr>
      <vt:lpstr>3. Портрет потребителя. Ожидание родителей</vt:lpstr>
      <vt:lpstr>3. Портрет потребителя. Ожидания родителей</vt:lpstr>
      <vt:lpstr>3. Портрет потребителя.  Оценка родителями роли цифровых технологий (ожидания)</vt:lpstr>
      <vt:lpstr>4. Портрет потребителя.  Вовлеченность родителей (семьи) в выбор ДО и образовательный процесс</vt:lpstr>
      <vt:lpstr>5. Портрет потребителя.  Трудности, с которыми сталкиваются родители</vt:lpstr>
      <vt:lpstr>5. Портрет потребителя.  информированность родителей о проектах и государственных инициативах в сфере ДОД</vt:lpstr>
      <vt:lpstr>6. Портрет потребителя.  Оценка эффективности текущих программ ДОД</vt:lpstr>
      <vt:lpstr>6. Портрет потребителя.  Оценка эффективности текущих программ ДОД</vt:lpstr>
      <vt:lpstr>3. Портрет потребителя. Ожидания родителей</vt:lpstr>
      <vt:lpstr>Востребованные каналы коммуникации. Использование навигатора ДОД как канала коммуникации</vt:lpstr>
      <vt:lpstr>1. Летний отдых</vt:lpstr>
      <vt:lpstr>2. Летний отдых</vt:lpstr>
      <vt:lpstr>  Практическая часть: работа рабочей группы   Задача:  Разработка перспективного ПЛАНА развития муниципальной системы дополнительного образования на период 2025 -2027 годы</vt:lpstr>
      <vt:lpstr>ПЛАН развития муниципальной системы дополнительного образования  на период 2025 -2027 годы</vt:lpstr>
      <vt:lpstr>       КРУГЛЫЙ СТОЛ Дополнительное образование детей: итоги и перспективы развития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Секушенко Юлия Сергеевна</dc:creator>
  <cp:lastModifiedBy>O2</cp:lastModifiedBy>
  <cp:revision>142</cp:revision>
  <cp:lastPrinted>2025-04-14T08:57:56Z</cp:lastPrinted>
  <dcterms:created xsi:type="dcterms:W3CDTF">2025-03-03T09:38:13Z</dcterms:created>
  <dcterms:modified xsi:type="dcterms:W3CDTF">2025-04-17T08:04:49Z</dcterms:modified>
</cp:coreProperties>
</file>