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305" r:id="rId3"/>
    <p:sldId id="304" r:id="rId4"/>
    <p:sldId id="320" r:id="rId5"/>
    <p:sldId id="317" r:id="rId6"/>
    <p:sldId id="321" r:id="rId7"/>
    <p:sldId id="322" r:id="rId8"/>
    <p:sldId id="323" r:id="rId9"/>
    <p:sldId id="324" r:id="rId10"/>
    <p:sldId id="316" r:id="rId11"/>
    <p:sldId id="325" r:id="rId12"/>
    <p:sldId id="326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5B799C-B5FA-414E-92A5-19FADF1E4F63}">
          <p14:sldIdLst>
            <p14:sldId id="256"/>
            <p14:sldId id="305"/>
            <p14:sldId id="304"/>
            <p14:sldId id="320"/>
            <p14:sldId id="317"/>
            <p14:sldId id="321"/>
            <p14:sldId id="322"/>
            <p14:sldId id="323"/>
            <p14:sldId id="324"/>
            <p14:sldId id="316"/>
            <p14:sldId id="325"/>
            <p14:sldId id="326"/>
            <p14:sldId id="327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78" d="100"/>
          <a:sy n="78" d="100"/>
        </p:scale>
        <p:origin x="-12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2CBAD-76B0-43F9-B357-2E47DACD277E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AD52-7C46-4D7D-B776-6B3480B03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92440" y="1835277"/>
            <a:ext cx="3773804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47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AB8746BE-5740-8237-2498-0A5FB173C909}"/>
              </a:ext>
            </a:extLst>
          </p:cNvPr>
          <p:cNvSpPr txBox="1">
            <a:spLocks/>
          </p:cNvSpPr>
          <p:nvPr/>
        </p:nvSpPr>
        <p:spPr>
          <a:xfrm>
            <a:off x="764061" y="1365055"/>
            <a:ext cx="10765256" cy="2488502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110" dirty="0" smtClean="0">
                <a:solidFill>
                  <a:schemeClr val="accent1">
                    <a:lumMod val="75000"/>
                  </a:schemeClr>
                </a:solidFill>
              </a:rPr>
              <a:t>Заключительный этап реализации регионального проекта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110" dirty="0" smtClean="0">
                <a:solidFill>
                  <a:schemeClr val="accent1">
                    <a:lumMod val="75000"/>
                  </a:schemeClr>
                </a:solidFill>
              </a:rPr>
              <a:t>«Успех </a:t>
            </a:r>
            <a:r>
              <a:rPr lang="ru-RU" sz="4000" b="1" spc="-110" dirty="0">
                <a:solidFill>
                  <a:schemeClr val="accent1">
                    <a:lumMod val="75000"/>
                  </a:schemeClr>
                </a:solidFill>
              </a:rPr>
              <a:t>каждого ребенка»: </a:t>
            </a:r>
            <a:endParaRPr lang="ru-RU" sz="4000" b="1" spc="-11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110" dirty="0" smtClean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sz="4000" b="1" spc="-110" dirty="0">
                <a:solidFill>
                  <a:schemeClr val="accent1">
                    <a:lumMod val="75000"/>
                  </a:schemeClr>
                </a:solidFill>
              </a:rPr>
              <a:t>и результаты в 2024 году»</a:t>
            </a:r>
            <a:endParaRPr lang="ru-RU" sz="4000" b="1" spc="-13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951F5A62-C5AB-5436-3BF3-BEC93A6E2980}"/>
              </a:ext>
            </a:extLst>
          </p:cNvPr>
          <p:cNvSpPr/>
          <p:nvPr/>
        </p:nvSpPr>
        <p:spPr>
          <a:xfrm>
            <a:off x="6332964" y="4272380"/>
            <a:ext cx="5673979" cy="985419"/>
          </a:xfrm>
          <a:custGeom>
            <a:avLst/>
            <a:gdLst/>
            <a:ahLst/>
            <a:cxnLst/>
            <a:rect l="l" t="t" r="r" b="b"/>
            <a:pathLst>
              <a:path w="5549265" h="577850">
                <a:moveTo>
                  <a:pt x="0" y="577545"/>
                </a:moveTo>
                <a:lnTo>
                  <a:pt x="5549011" y="577545"/>
                </a:lnTo>
                <a:lnTo>
                  <a:pt x="5549011" y="0"/>
                </a:lnTo>
                <a:lnTo>
                  <a:pt x="0" y="0"/>
                </a:lnTo>
                <a:lnTo>
                  <a:pt x="0" y="57754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err="1" smtClean="0">
                <a:solidFill>
                  <a:schemeClr val="tx2"/>
                </a:solidFill>
              </a:rPr>
              <a:t>Щёткина</a:t>
            </a:r>
            <a:r>
              <a:rPr lang="ru-RU" sz="1600" b="1" dirty="0" smtClean="0">
                <a:solidFill>
                  <a:schemeClr val="tx2"/>
                </a:solidFill>
              </a:rPr>
              <a:t> Ирина Михайловна,</a:t>
            </a:r>
            <a:endParaRPr lang="ru-RU" sz="1600" b="1" dirty="0">
              <a:solidFill>
                <a:schemeClr val="tx2"/>
              </a:solidFill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г</a:t>
            </a:r>
            <a:r>
              <a:rPr lang="ru-RU" sz="1600" b="1" dirty="0" smtClean="0">
                <a:solidFill>
                  <a:schemeClr val="tx2"/>
                </a:solidFill>
              </a:rPr>
              <a:t>лавный специалист, эксперт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МУ «ЦБУ и МР системы образования» 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администрации Селивановского района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21F712-F1D0-DDB6-A4B3-8B91AE15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" y="6474"/>
            <a:ext cx="1280988" cy="1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996" y="2891056"/>
            <a:ext cx="1143000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Охват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детей деятельностью региональных центров выявления, поддержки и развития способностей и талантов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детей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молодежи, технопарков «</a:t>
            </a:r>
            <a:r>
              <a:rPr lang="ru-RU" sz="2800" spc="-11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Кванториум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и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центров «IT-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Куб» на 31.12.2024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г.  – </a:t>
            </a:r>
            <a:r>
              <a:rPr lang="ru-RU" sz="2800" spc="-110" dirty="0" smtClean="0">
                <a:solidFill>
                  <a:srgbClr val="FF0000"/>
                </a:solidFill>
              </a:rPr>
              <a:t>16 148 чел.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EA1FFD-E790-49F8-B44F-834870CE30D3}"/>
              </a:ext>
            </a:extLst>
          </p:cNvPr>
          <p:cNvSpPr/>
          <p:nvPr/>
        </p:nvSpPr>
        <p:spPr>
          <a:xfrm>
            <a:off x="2898474" y="4774720"/>
            <a:ext cx="914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Приказ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 20.05.2021 N 262 </a:t>
            </a:r>
          </a:p>
          <a:p>
            <a:pPr algn="r"/>
            <a:r>
              <a:rPr lang="ru-RU" sz="2000" dirty="0"/>
              <a:t>Об утверждении методик расчета показателей </a:t>
            </a:r>
          </a:p>
          <a:p>
            <a:pPr algn="r"/>
            <a:r>
              <a:rPr lang="ru-RU" sz="2000" dirty="0"/>
              <a:t>федеральных проектов национального проекта «Образование».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17F6DFC-92DD-709D-CF40-4E914D3F7C63}"/>
              </a:ext>
            </a:extLst>
          </p:cNvPr>
          <p:cNvSpPr txBox="1">
            <a:spLocks/>
          </p:cNvSpPr>
          <p:nvPr/>
        </p:nvSpPr>
        <p:spPr>
          <a:xfrm>
            <a:off x="4794849" y="311082"/>
            <a:ext cx="6807679" cy="976380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b="0" dirty="0" smtClean="0">
                <a:solidFill>
                  <a:schemeClr val="accent1"/>
                </a:solidFill>
              </a:rPr>
              <a:t>Паспорт регионального проекта «успех каждого ребенка»</a:t>
            </a:r>
            <a:endParaRPr lang="ru-RU" sz="4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996" y="2675613"/>
            <a:ext cx="1143000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Количество детей,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принявших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участие в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открытых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онлайн- уроках, направленных на раннюю профориентацию и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реализуемых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учетом опыта цикла открытых уроков «</a:t>
            </a:r>
            <a:r>
              <a:rPr lang="ru-RU" sz="2800" spc="-11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Проектория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», в которых приняли участие дети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31.12.2024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г.  – </a:t>
            </a:r>
            <a:r>
              <a:rPr lang="ru-RU" sz="2800" spc="-110" dirty="0" smtClean="0">
                <a:solidFill>
                  <a:srgbClr val="FF0000"/>
                </a:solidFill>
              </a:rPr>
              <a:t>16 144 чел.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EA1FFD-E790-49F8-B44F-834870CE30D3}"/>
              </a:ext>
            </a:extLst>
          </p:cNvPr>
          <p:cNvSpPr/>
          <p:nvPr/>
        </p:nvSpPr>
        <p:spPr>
          <a:xfrm>
            <a:off x="2898474" y="4973128"/>
            <a:ext cx="914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Приказ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 20.05.2021 N 262 </a:t>
            </a:r>
          </a:p>
          <a:p>
            <a:pPr algn="r"/>
            <a:r>
              <a:rPr lang="ru-RU" sz="2000" dirty="0"/>
              <a:t>Об утверждении методик расчета показателей </a:t>
            </a:r>
          </a:p>
          <a:p>
            <a:pPr algn="r"/>
            <a:r>
              <a:rPr lang="ru-RU" sz="2000" dirty="0"/>
              <a:t>федеральных проектов национального проекта «Образование».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17F6DFC-92DD-709D-CF40-4E914D3F7C63}"/>
              </a:ext>
            </a:extLst>
          </p:cNvPr>
          <p:cNvSpPr txBox="1">
            <a:spLocks/>
          </p:cNvSpPr>
          <p:nvPr/>
        </p:nvSpPr>
        <p:spPr>
          <a:xfrm>
            <a:off x="4794849" y="311082"/>
            <a:ext cx="6807679" cy="976380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b="0" dirty="0" smtClean="0">
                <a:solidFill>
                  <a:schemeClr val="accent1"/>
                </a:solidFill>
              </a:rPr>
              <a:t>Паспорт регионального проекта «успех каждого ребенка»</a:t>
            </a:r>
            <a:endParaRPr lang="ru-RU" sz="4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996" y="2675613"/>
            <a:ext cx="1143000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обучающихся по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образовательным программам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основного и среднего общего образования,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охваченных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мероприятиями, направленными на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раннюю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профессиональную ориентацию, в том числе в рамках программы «Билет в будущее»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31.12.2024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г.  – </a:t>
            </a:r>
            <a:r>
              <a:rPr lang="ru-RU" sz="2800" spc="-110" dirty="0" smtClean="0">
                <a:solidFill>
                  <a:srgbClr val="FF0000"/>
                </a:solidFill>
              </a:rPr>
              <a:t>4 100 чел.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EA1FFD-E790-49F8-B44F-834870CE30D3}"/>
              </a:ext>
            </a:extLst>
          </p:cNvPr>
          <p:cNvSpPr/>
          <p:nvPr/>
        </p:nvSpPr>
        <p:spPr>
          <a:xfrm>
            <a:off x="2898474" y="4973128"/>
            <a:ext cx="914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Приказ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 20.05.2021 N 262 </a:t>
            </a:r>
          </a:p>
          <a:p>
            <a:pPr algn="r"/>
            <a:r>
              <a:rPr lang="ru-RU" sz="2000" dirty="0"/>
              <a:t>Об утверждении методик расчета показателей </a:t>
            </a:r>
          </a:p>
          <a:p>
            <a:pPr algn="r"/>
            <a:r>
              <a:rPr lang="ru-RU" sz="2000" dirty="0"/>
              <a:t>федеральных проектов национального проекта «Образование».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17F6DFC-92DD-709D-CF40-4E914D3F7C63}"/>
              </a:ext>
            </a:extLst>
          </p:cNvPr>
          <p:cNvSpPr txBox="1">
            <a:spLocks/>
          </p:cNvSpPr>
          <p:nvPr/>
        </p:nvSpPr>
        <p:spPr>
          <a:xfrm>
            <a:off x="4794849" y="311082"/>
            <a:ext cx="6807679" cy="976380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b="0" dirty="0" smtClean="0">
                <a:solidFill>
                  <a:schemeClr val="accent1"/>
                </a:solidFill>
              </a:rPr>
              <a:t>Паспорт регионального проекта «успех каждого ребенка»</a:t>
            </a:r>
            <a:endParaRPr lang="ru-RU" sz="4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859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на заключительном этапе реализации проекта «успех каждого ребенка»: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7048" y="1777202"/>
            <a:ext cx="10130516" cy="3674693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Содержание ДОД: </a:t>
            </a:r>
            <a:r>
              <a:rPr lang="ru-RU" sz="2000" i="1" dirty="0" smtClean="0"/>
              <a:t>развитие содержательных и технологических векторов, заданных Концепцией развития ДОД до 2030 г.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Управление системой ДОД в муниципальных образованиях: </a:t>
            </a:r>
            <a:r>
              <a:rPr lang="ru-RU" sz="2000" i="1" dirty="0" smtClean="0"/>
              <a:t>внесение мероприятий, связанных с выполнением показателей с высокой долей риска неисполнения, корректировка </a:t>
            </a:r>
            <a:r>
              <a:rPr lang="ru-RU" sz="2000" i="1" dirty="0" smtClean="0"/>
              <a:t>муниципального плана </a:t>
            </a:r>
            <a:r>
              <a:rPr lang="ru-RU" sz="2000" i="1" dirty="0" smtClean="0"/>
              <a:t>развития ДОД МО на 2024 год, анализ уровня удовлетворенности потребителя, развитие </a:t>
            </a:r>
            <a:r>
              <a:rPr lang="ru-RU" sz="2000" i="1" dirty="0" err="1" smtClean="0"/>
              <a:t>клиентоцентричной</a:t>
            </a:r>
            <a:r>
              <a:rPr lang="ru-RU" sz="2000" i="1" dirty="0" smtClean="0"/>
              <a:t> модели ДОД.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Информационно-консультационное сопровождение системы ДОД в МО: </a:t>
            </a:r>
            <a:r>
              <a:rPr lang="ru-RU" sz="2000" i="1" dirty="0" smtClean="0"/>
              <a:t>корректировка </a:t>
            </a:r>
            <a:r>
              <a:rPr lang="ru-RU" sz="2000" i="1" dirty="0" err="1" smtClean="0"/>
              <a:t>медиаплана</a:t>
            </a:r>
            <a:r>
              <a:rPr lang="ru-RU" sz="2000" i="1" dirty="0" smtClean="0"/>
              <a:t> </a:t>
            </a:r>
            <a:r>
              <a:rPr lang="ru-RU" sz="2000" i="1" dirty="0" smtClean="0"/>
              <a:t>МОЦ под задачи проекта «УКР», формирование цифрового портфолио обучающихся.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Кадровый потенциал: </a:t>
            </a:r>
            <a:r>
              <a:rPr lang="ru-RU" sz="2000" i="1" dirty="0" smtClean="0"/>
              <a:t>развитие </a:t>
            </a:r>
            <a:r>
              <a:rPr lang="ru-RU" sz="2000" i="1" dirty="0" err="1" smtClean="0"/>
              <a:t>профкомпетенций</a:t>
            </a:r>
            <a:r>
              <a:rPr lang="ru-RU" sz="2000" i="1" dirty="0" smtClean="0"/>
              <a:t> педагогов ДОД, системы наставничества и </a:t>
            </a:r>
            <a:r>
              <a:rPr lang="ru-RU" sz="2000" i="1" dirty="0" err="1" smtClean="0"/>
              <a:t>тьюторства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328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AB8746BE-5740-8237-2498-0A5FB173C909}"/>
              </a:ext>
            </a:extLst>
          </p:cNvPr>
          <p:cNvSpPr txBox="1">
            <a:spLocks/>
          </p:cNvSpPr>
          <p:nvPr/>
        </p:nvSpPr>
        <p:spPr>
          <a:xfrm>
            <a:off x="764061" y="1365055"/>
            <a:ext cx="10765256" cy="2488502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110" dirty="0" smtClean="0">
                <a:solidFill>
                  <a:schemeClr val="accent1">
                    <a:lumMod val="75000"/>
                  </a:schemeClr>
                </a:solidFill>
              </a:rPr>
              <a:t>Заключительный этап реализации регионального проекта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110" dirty="0" smtClean="0">
                <a:solidFill>
                  <a:schemeClr val="accent1">
                    <a:lumMod val="75000"/>
                  </a:schemeClr>
                </a:solidFill>
              </a:rPr>
              <a:t>«Успех </a:t>
            </a:r>
            <a:r>
              <a:rPr lang="ru-RU" sz="4000" b="1" spc="-110" dirty="0">
                <a:solidFill>
                  <a:schemeClr val="accent1">
                    <a:lumMod val="75000"/>
                  </a:schemeClr>
                </a:solidFill>
              </a:rPr>
              <a:t>каждого ребенка»: </a:t>
            </a:r>
            <a:endParaRPr lang="ru-RU" sz="4000" b="1" spc="-11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110" dirty="0" smtClean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sz="4000" b="1" spc="-110" dirty="0">
                <a:solidFill>
                  <a:schemeClr val="accent1">
                    <a:lumMod val="75000"/>
                  </a:schemeClr>
                </a:solidFill>
              </a:rPr>
              <a:t>и результаты в 2024 году»</a:t>
            </a:r>
            <a:endParaRPr lang="ru-RU" sz="4000" b="1" spc="-13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xmlns="" id="{951F5A62-C5AB-5436-3BF3-BEC93A6E2980}"/>
              </a:ext>
            </a:extLst>
          </p:cNvPr>
          <p:cNvSpPr/>
          <p:nvPr/>
        </p:nvSpPr>
        <p:spPr>
          <a:xfrm>
            <a:off x="6234994" y="4294153"/>
            <a:ext cx="5549265" cy="577850"/>
          </a:xfrm>
          <a:custGeom>
            <a:avLst/>
            <a:gdLst/>
            <a:ahLst/>
            <a:cxnLst/>
            <a:rect l="l" t="t" r="r" b="b"/>
            <a:pathLst>
              <a:path w="5549265" h="577850">
                <a:moveTo>
                  <a:pt x="0" y="577545"/>
                </a:moveTo>
                <a:lnTo>
                  <a:pt x="5549011" y="577545"/>
                </a:lnTo>
                <a:lnTo>
                  <a:pt x="5549011" y="0"/>
                </a:lnTo>
                <a:lnTo>
                  <a:pt x="0" y="0"/>
                </a:lnTo>
                <a:lnTo>
                  <a:pt x="0" y="57754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err="1">
                <a:solidFill>
                  <a:schemeClr val="tx2"/>
                </a:solidFill>
              </a:rPr>
              <a:t>Щёткина</a:t>
            </a:r>
            <a:r>
              <a:rPr lang="ru-RU" sz="1600" b="1" dirty="0">
                <a:solidFill>
                  <a:schemeClr val="tx2"/>
                </a:solidFill>
              </a:rPr>
              <a:t> Ирина Михайловна,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главный специалист, эксперт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МУ «ЦБУ и МР системы образования» 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администрации Селивановского района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21F712-F1D0-DDB6-A4B3-8B91AE15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" y="6474"/>
            <a:ext cx="1280988" cy="1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996" y="2891058"/>
            <a:ext cx="1143000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Плановое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значение показателя </a:t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«Доля детей в возрасте от 5 до 18 лет, охваченных услугами в сфере дополнительного образования детей» </a:t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(Владимирская область) на </a:t>
            </a:r>
            <a:r>
              <a:rPr lang="ru-RU" sz="2800" spc="-11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31.12.2024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г.  – </a:t>
            </a:r>
            <a:r>
              <a:rPr lang="ru-RU" sz="2800" spc="-110" dirty="0" smtClean="0">
                <a:solidFill>
                  <a:srgbClr val="FF0000"/>
                </a:solidFill>
              </a:rPr>
              <a:t>80 </a:t>
            </a:r>
            <a:r>
              <a:rPr lang="ru-RU" sz="2800" spc="-110" dirty="0">
                <a:solidFill>
                  <a:srgbClr val="FF0000"/>
                </a:solidFill>
              </a:rPr>
              <a:t>%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EA1FFD-E790-49F8-B44F-834870CE30D3}"/>
              </a:ext>
            </a:extLst>
          </p:cNvPr>
          <p:cNvSpPr/>
          <p:nvPr/>
        </p:nvSpPr>
        <p:spPr>
          <a:xfrm>
            <a:off x="2898474" y="4774720"/>
            <a:ext cx="914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Приказ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 20.05.2021 N 262 </a:t>
            </a:r>
          </a:p>
          <a:p>
            <a:pPr algn="r"/>
            <a:r>
              <a:rPr lang="ru-RU" sz="2000" dirty="0"/>
              <a:t>Об утверждении методик расчета показателей </a:t>
            </a:r>
          </a:p>
          <a:p>
            <a:pPr algn="r"/>
            <a:r>
              <a:rPr lang="ru-RU" sz="2000" dirty="0"/>
              <a:t>федеральных проектов национального проекта «Образование».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17F6DFC-92DD-709D-CF40-4E914D3F7C63}"/>
              </a:ext>
            </a:extLst>
          </p:cNvPr>
          <p:cNvSpPr txBox="1">
            <a:spLocks/>
          </p:cNvSpPr>
          <p:nvPr/>
        </p:nvSpPr>
        <p:spPr>
          <a:xfrm>
            <a:off x="4794849" y="311082"/>
            <a:ext cx="6807679" cy="976380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b="0" dirty="0" smtClean="0">
                <a:solidFill>
                  <a:schemeClr val="accent1"/>
                </a:solidFill>
              </a:rPr>
              <a:t>Паспорт регионального проекта «успех каждого ребенка»</a:t>
            </a:r>
            <a:endParaRPr lang="ru-RU" sz="4000" b="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qrcoder.ru/code/?https%3A%2F%2Fwww.rmc.viro33.ru%2Findex.php%2Fnormativnye-dokumenty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42" y="1190625"/>
            <a:ext cx="2026218" cy="20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158578"/>
            <a:ext cx="11024342" cy="3114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Доля детей в возрасте от 5 до 18 лет, охваченных дополнительным </a:t>
            </a:r>
            <a:r>
              <a:rPr lang="ru-RU" dirty="0" smtClean="0">
                <a:solidFill>
                  <a:schemeClr val="tx1"/>
                </a:solidFill>
              </a:rPr>
              <a:t>образованием по итогам 2023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612026"/>
            <a:ext cx="10877910" cy="611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62489" y="224287"/>
            <a:ext cx="10741963" cy="999067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Детализированные показатели – 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                        Концепция развития дополнительного образования детей                                        Владимирской области до 2030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17218"/>
              </p:ext>
            </p:extLst>
          </p:nvPr>
        </p:nvGraphicFramePr>
        <p:xfrm>
          <a:off x="914399" y="1652336"/>
          <a:ext cx="10826151" cy="14685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53517"/>
                <a:gridCol w="3286317"/>
                <a:gridCol w="3286317"/>
              </a:tblGrid>
              <a:tr h="1468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детей, которые обеспечены сертификатами персонифицированного финансирования дополнительного образования, а в период с 1 января 2023 г. до 1 января 2025 г. – социальными сертификатами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2024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46134"/>
              </p:ext>
            </p:extLst>
          </p:nvPr>
        </p:nvGraphicFramePr>
        <p:xfrm>
          <a:off x="931652" y="3681595"/>
          <a:ext cx="10817525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57573"/>
                <a:gridCol w="3243429"/>
                <a:gridCol w="3316523"/>
              </a:tblGrid>
              <a:tr h="30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имеющих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школьный</a:t>
                      </a:r>
                      <a:r>
                        <a:rPr lang="ru-RU" sz="1800" spc="-2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спортивный клуб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у всех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6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04410"/>
              </p:ext>
            </p:extLst>
          </p:nvPr>
        </p:nvGraphicFramePr>
        <p:xfrm>
          <a:off x="452057" y="1772382"/>
          <a:ext cx="8303756" cy="1826260"/>
        </p:xfrm>
        <a:graphic>
          <a:graphicData uri="http://schemas.openxmlformats.org/drawingml/2006/table">
            <a:tbl>
              <a:tblPr firstRow="1" firstCol="1" bandRow="1"/>
              <a:tblGrid>
                <a:gridCol w="3002702"/>
                <a:gridCol w="1767017"/>
                <a:gridCol w="1395462"/>
                <a:gridCol w="21385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числа организаций негосударственного сектора, реализующих дополнительные общеобразовательные программы и участвующих в мероприятия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модели развития региональных систем дополнительного образования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МОиМП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ОМСУ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организаций негосударственного сектора, реализующих дополнительные общеобразовательные программы составляет не менее </a:t>
                      </a: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39238"/>
              </p:ext>
            </p:extLst>
          </p:nvPr>
        </p:nvGraphicFramePr>
        <p:xfrm>
          <a:off x="474452" y="3717984"/>
          <a:ext cx="8281360" cy="2967673"/>
        </p:xfrm>
        <a:graphic>
          <a:graphicData uri="http://schemas.openxmlformats.org/drawingml/2006/table">
            <a:tbl>
              <a:tblPr firstRow="1" firstCol="1" bandRow="1"/>
              <a:tblGrid>
                <a:gridCol w="2994603"/>
                <a:gridCol w="1762252"/>
                <a:gridCol w="1391699"/>
                <a:gridCol w="2132806"/>
              </a:tblGrid>
              <a:tr h="2111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Распространение экскурсионной формы организации деятельности с обучающимися при реализации дополнительных общеобразовательных программ за пределами фактического местонахождения образовательной организации (за исключением детских школ искусств и организаций, реализующих дополнительные образовательные программы спортивной подготовки с 1 января 2023 г.)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МОиМП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ОМСУ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детей, обучающихся в 5-9 классах, принимающих участие в экскурсиях по историко-культурной, научно-образовательной, патриотической тематике, а также в детских культурно-патриотических круизах, составляет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5 %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16" y="429554"/>
            <a:ext cx="117109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98974" y="5802868"/>
            <a:ext cx="23409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у всех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ОО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39843" y="4054788"/>
            <a:ext cx="2938732" cy="215559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2023 г.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Доля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детей, обучающихся в 5 – 9 классах, принимающих участие в экскурсиях по историко-культурной, научно- образовательной, патриотической тематике, а также в детских культурно- патриотических круизах составила 19,7% (14671 чел.). 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16" y="429554"/>
            <a:ext cx="117109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39843" y="1613513"/>
            <a:ext cx="2938732" cy="2858475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2023 г.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Доля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детей, обучающихся в 5 – 9 классах, принимающих участие в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походах, экспедициях,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туристических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Слетах,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палаточных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лагерях, соревнованиях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«Школа безопасности» в полевых условиях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составила 7,2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Доля участников 7-10 классов в степенных и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категорийных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походах 1,1 %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3914"/>
              </p:ext>
            </p:extLst>
          </p:nvPr>
        </p:nvGraphicFramePr>
        <p:xfrm>
          <a:off x="388188" y="1708031"/>
          <a:ext cx="8367623" cy="1906422"/>
        </p:xfrm>
        <a:graphic>
          <a:graphicData uri="http://schemas.openxmlformats.org/drawingml/2006/table">
            <a:tbl>
              <a:tblPr firstRow="1" firstCol="1" bandRow="1"/>
              <a:tblGrid>
                <a:gridCol w="3351213"/>
                <a:gridCol w="919433"/>
                <a:gridCol w="931490"/>
                <a:gridCol w="3165487"/>
              </a:tblGrid>
              <a:tr h="1020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походов, экспедиций, туристических Слетов, палаточных лагерей, соревнований «Школа безопасности» в полевых условиях для обучающихся 5-9 классов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ДО, ОМСУ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детей, принимающих участие в туристических мероприятиях, составляет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6 %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туристских походов (степенных 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категорийных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для обучающихся 7-10 классов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ДО, ОМСУ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детей, принимающих участие в туристских походах, составляет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1 %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26778" y="2386808"/>
            <a:ext cx="23409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у всех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ОО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9461" y="3255201"/>
            <a:ext cx="23409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Показатель у всех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ОО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91191"/>
              </p:ext>
            </p:extLst>
          </p:nvPr>
        </p:nvGraphicFramePr>
        <p:xfrm>
          <a:off x="460495" y="4808205"/>
          <a:ext cx="8479348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25353"/>
                <a:gridCol w="2053005"/>
                <a:gridCol w="2800990"/>
              </a:tblGrid>
              <a:tr h="30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1600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r>
                        <a:rPr lang="ru-RU" sz="1600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spc="-2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возрасте от 5 до 18 лет с</a:t>
                      </a:r>
                      <a:r>
                        <a:rPr lang="ru-RU" sz="16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ограниченными</a:t>
                      </a:r>
                      <a:r>
                        <a:rPr lang="ru-RU" sz="16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возможностями</a:t>
                      </a:r>
                      <a:r>
                        <a:rPr lang="ru-RU" sz="16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здоровья</a:t>
                      </a:r>
                      <a:r>
                        <a:rPr lang="ru-RU" sz="1600" spc="-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spc="-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детей-</a:t>
                      </a:r>
                      <a:r>
                        <a:rPr lang="ru-RU" sz="1600" spc="-2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инвалидов, осваивающих дополнительные </a:t>
                      </a: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 программы, в том</a:t>
                      </a:r>
                      <a:r>
                        <a:rPr lang="ru-RU" sz="16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</a:t>
                      </a: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использованием дистанционных технологий.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для всех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0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2" y="515818"/>
            <a:ext cx="117109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94221"/>
              </p:ext>
            </p:extLst>
          </p:nvPr>
        </p:nvGraphicFramePr>
        <p:xfrm>
          <a:off x="660496" y="2015439"/>
          <a:ext cx="10389942" cy="7581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2229"/>
                <a:gridCol w="2515595"/>
                <a:gridCol w="3432118"/>
              </a:tblGrid>
              <a:tr h="758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функционирующих школьных театров на базе общеобразовательных организаций региона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для всех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69953"/>
              </p:ext>
            </p:extLst>
          </p:nvPr>
        </p:nvGraphicFramePr>
        <p:xfrm>
          <a:off x="646981" y="3438330"/>
          <a:ext cx="10489722" cy="975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84890"/>
                <a:gridCol w="2539754"/>
                <a:gridCol w="3465078"/>
              </a:tblGrid>
              <a:tr h="30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организаций, </a:t>
                      </a: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зарегистрированных на российском Портале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«Школьные музеи»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260" y="1362974"/>
            <a:ext cx="4881113" cy="888521"/>
          </a:xfrm>
          <a:solidFill>
            <a:srgbClr val="92D050"/>
          </a:solidFill>
        </p:spPr>
        <p:txBody>
          <a:bodyPr/>
          <a:lstStyle/>
          <a:p>
            <a:r>
              <a:rPr lang="ru-RU" sz="2400" dirty="0" smtClean="0"/>
              <a:t>Новые показатели 2024 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21153"/>
              </p:ext>
            </p:extLst>
          </p:nvPr>
        </p:nvGraphicFramePr>
        <p:xfrm>
          <a:off x="983410" y="2508066"/>
          <a:ext cx="8134711" cy="1826451"/>
        </p:xfrm>
        <a:graphic>
          <a:graphicData uri="http://schemas.openxmlformats.org/drawingml/2006/table">
            <a:tbl>
              <a:tblPr firstRow="1" firstCol="1" bandRow="1"/>
              <a:tblGrid>
                <a:gridCol w="6011701"/>
                <a:gridCol w="2123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учета достижений обучающихся по дополнительным общеобразовательным программам при формировании цифрового портфолио обучающегося в составе федеральной информационно-сервисной платформы цифровой образовательной среды, в том числе учет указанных достижений при формировании индивидуальной образовательной траектории обучающегося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квартал 2024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3" y="213893"/>
            <a:ext cx="117109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81956"/>
              </p:ext>
            </p:extLst>
          </p:nvPr>
        </p:nvGraphicFramePr>
        <p:xfrm>
          <a:off x="988623" y="4799345"/>
          <a:ext cx="10950335" cy="1369695"/>
        </p:xfrm>
        <a:graphic>
          <a:graphicData uri="http://schemas.openxmlformats.org/drawingml/2006/table">
            <a:tbl>
              <a:tblPr firstRow="1" firstCol="1" bandRow="1"/>
              <a:tblGrid>
                <a:gridCol w="6323164"/>
                <a:gridCol w="2178552"/>
                <a:gridCol w="244861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развития института наставничества в системе дополнительного образования детей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квартал 2024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Взаимодействие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 ЦНППМ: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Распоряжение ДО ВО №1265 от 07.12.2021 «Об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организации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внедрения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целевой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модели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наставничества»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8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0033"/>
              </p:ext>
            </p:extLst>
          </p:nvPr>
        </p:nvGraphicFramePr>
        <p:xfrm>
          <a:off x="1431985" y="3227546"/>
          <a:ext cx="9894498" cy="2054479"/>
        </p:xfrm>
        <a:graphic>
          <a:graphicData uri="http://schemas.openxmlformats.org/drawingml/2006/table">
            <a:tbl>
              <a:tblPr firstRow="1" firstCol="1" bandRow="1"/>
              <a:tblGrid>
                <a:gridCol w="3577926"/>
                <a:gridCol w="2105524"/>
                <a:gridCol w="1662790"/>
                <a:gridCol w="254825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и реализация дополнительных общеобразовательных программ, направленных на формирование у обучающихся функциональной, технологической, финансовой, экологической грамотности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квартал 2024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МОиМП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ОМСУ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программ, охват – кол-во детей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3" y="213893"/>
            <a:ext cx="117109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59260" y="1362974"/>
            <a:ext cx="4881113" cy="888521"/>
          </a:xfrm>
          <a:solidFill>
            <a:srgbClr val="92D050"/>
          </a:solidFill>
        </p:spPr>
        <p:txBody>
          <a:bodyPr/>
          <a:lstStyle/>
          <a:p>
            <a:r>
              <a:rPr lang="ru-RU" sz="2400" dirty="0" smtClean="0"/>
              <a:t>Новые показатели 2024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3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422</TotalTime>
  <Words>941</Words>
  <Application>Microsoft Office PowerPoint</Application>
  <PresentationFormat>Произвольный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Презентация PowerPoint</vt:lpstr>
      <vt:lpstr>1. Плановое значение показателя  «Доля детей в возрасте от 5 до 18 лет, охваченных услугами в сфере дополнительного образования детей»  (Владимирская область) на 31.12.2024 г.  – 80 %</vt:lpstr>
      <vt:lpstr>Доля детей в возрасте от 5 до 18 лет, охваченных дополнительным образованием по итогам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показатели 2024 г.</vt:lpstr>
      <vt:lpstr>Новые показатели 2024 г.</vt:lpstr>
      <vt:lpstr>2. Охват детей деятельностью региональных центров выявления, поддержки и развития способностей и талантов у детей и молодежи, технопарков «Кванториум» и центров «IT- Куб» на 31.12.2024 г.  – 16 148 чел.</vt:lpstr>
      <vt:lpstr>3. Количество детей, принявших участие в открытых онлайн- уроках, направленных на раннюю профориентацию и реализуемых с учетом опыта цикла открытых уроков «Проектория», в которых приняли участие дети на 31.12.2024 г.  – 16 144 чел.</vt:lpstr>
      <vt:lpstr>4. Количество обучающихся по образовательным программам основного и среднего общего образования, охваченных мероприятиями, направленными на раннюю профессиональную ориентацию, в том числе в рамках программы «Билет в будущее» на 31.12.2024 г.  – 4 100 чел.</vt:lpstr>
      <vt:lpstr>Задачи на заключительном этапе реализации проекта «успех каждого ребенка»: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Золотова</dc:creator>
  <cp:lastModifiedBy>O2</cp:lastModifiedBy>
  <cp:revision>23</cp:revision>
  <dcterms:created xsi:type="dcterms:W3CDTF">2023-06-22T16:20:24Z</dcterms:created>
  <dcterms:modified xsi:type="dcterms:W3CDTF">2024-02-21T08:43:42Z</dcterms:modified>
</cp:coreProperties>
</file>